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20" r:id="rId1"/>
  </p:sldMasterIdLst>
  <p:notesMasterIdLst>
    <p:notesMasterId r:id="rId29"/>
  </p:notes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6" r:id="rId9"/>
    <p:sldId id="267" r:id="rId10"/>
    <p:sldId id="270" r:id="rId11"/>
    <p:sldId id="269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3" r:id="rId23"/>
    <p:sldId id="277" r:id="rId24"/>
    <p:sldId id="281" r:id="rId25"/>
    <p:sldId id="282" r:id="rId26"/>
    <p:sldId id="284" r:id="rId27"/>
    <p:sldId id="263" r:id="rId28"/>
  </p:sldIdLst>
  <p:sldSz cx="9144000" cy="6858000" type="screen4x3"/>
  <p:notesSz cx="6858000" cy="9144000"/>
  <p:embeddedFontLs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7" autoAdjust="0"/>
    <p:restoredTop sz="90587" autoAdjust="0"/>
  </p:normalViewPr>
  <p:slideViewPr>
    <p:cSldViewPr snapToGrid="0">
      <p:cViewPr varScale="1">
        <p:scale>
          <a:sx n="67" d="100"/>
          <a:sy n="67" d="100"/>
        </p:scale>
        <p:origin x="152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37C76-F489-42A1-ACC1-B5A8531C31FE}" type="datetimeFigureOut">
              <a:rPr lang="it-IT" smtClean="0"/>
              <a:t>24/10/2017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E5481-7D08-4A97-978F-3AC47679FF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23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o_(astronomia)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t.wikipedia.org/wiki/Callisto_(astronomia)" TargetMode="External"/><Relationship Id="rId5" Type="http://schemas.openxmlformats.org/officeDocument/2006/relationships/hyperlink" Target="https://it.wikipedia.org/wiki/Ganimede_(astronomia)" TargetMode="External"/><Relationship Id="rId4" Type="http://schemas.openxmlformats.org/officeDocument/2006/relationships/hyperlink" Target="https://it.wikipedia.org/wiki/Europa_(astronomia)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laxy_clust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Satelliti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Galileiani di Giove: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Io (astronomia)"/>
              </a:rPr>
              <a:t>Io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uropa (astronomia)"/>
              </a:rPr>
              <a:t>Europa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animede (astronomia)"/>
              </a:rPr>
              <a:t>Ganimede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Callisto (astronomia)"/>
              </a:rPr>
              <a:t>Callisto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E5481-7D08-4A97-978F-3AC47679FFA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0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Bullet Cluster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1E 0657-558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consists of two colliding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alaxy cluster"/>
              </a:rPr>
              <a:t>clusters of galaxies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Strictly speaking, the name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Bullet Cluster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refers to the smaller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subcluster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moving away from the larger one. It is at a co-moving radial distance of 1.141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(3.7 billion light-years</a:t>
            </a:r>
          </a:p>
          <a:p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lente</a:t>
            </a:r>
            <a:r>
              <a:rPr lang="en-GB" dirty="0" smtClean="0"/>
              <a:t> </a:t>
            </a:r>
            <a:r>
              <a:rPr lang="en-GB" dirty="0" err="1" smtClean="0"/>
              <a:t>gravitazionale</a:t>
            </a:r>
            <a:r>
              <a:rPr lang="en-GB" dirty="0" smtClean="0"/>
              <a:t> </a:t>
            </a:r>
            <a:r>
              <a:rPr lang="en-GB" dirty="0" err="1" smtClean="0"/>
              <a:t>possiamo</a:t>
            </a:r>
            <a:r>
              <a:rPr lang="en-GB" dirty="0" smtClean="0"/>
              <a:t> </a:t>
            </a:r>
            <a:r>
              <a:rPr lang="en-GB" dirty="0" err="1" smtClean="0"/>
              <a:t>vedere</a:t>
            </a:r>
            <a:r>
              <a:rPr lang="en-GB" dirty="0" smtClean="0"/>
              <a:t> la </a:t>
            </a:r>
            <a:r>
              <a:rPr lang="en-GB" dirty="0" err="1" smtClean="0"/>
              <a:t>distribuzione</a:t>
            </a:r>
            <a:r>
              <a:rPr lang="en-GB" dirty="0" smtClean="0"/>
              <a:t> di </a:t>
            </a:r>
            <a:r>
              <a:rPr lang="en-GB" dirty="0" err="1" smtClean="0"/>
              <a:t>massa</a:t>
            </a:r>
            <a:r>
              <a:rPr lang="en-GB" dirty="0" smtClean="0"/>
              <a:t> degli </a:t>
            </a:r>
            <a:r>
              <a:rPr lang="en-GB" dirty="0" err="1" smtClean="0"/>
              <a:t>ammassi</a:t>
            </a:r>
            <a:r>
              <a:rPr lang="en-GB" dirty="0" smtClean="0"/>
              <a:t> (</a:t>
            </a:r>
            <a:r>
              <a:rPr lang="en-GB" dirty="0" err="1" smtClean="0"/>
              <a:t>blu</a:t>
            </a:r>
            <a:r>
              <a:rPr lang="en-GB" dirty="0" smtClean="0"/>
              <a:t>),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passa</a:t>
            </a:r>
            <a:r>
              <a:rPr lang="en-GB" dirty="0" smtClean="0"/>
              <a:t> quasi </a:t>
            </a:r>
            <a:r>
              <a:rPr lang="en-GB" dirty="0" err="1" smtClean="0"/>
              <a:t>indisturbata</a:t>
            </a:r>
            <a:endParaRPr lang="en-GB" dirty="0" smtClean="0"/>
          </a:p>
          <a:p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luce</a:t>
            </a:r>
            <a:r>
              <a:rPr lang="en-GB" dirty="0" smtClean="0"/>
              <a:t> (</a:t>
            </a:r>
            <a:r>
              <a:rPr lang="en-GB" dirty="0" err="1" smtClean="0"/>
              <a:t>raggi</a:t>
            </a:r>
            <a:r>
              <a:rPr lang="en-GB" dirty="0" smtClean="0"/>
              <a:t> X) la </a:t>
            </a:r>
            <a:r>
              <a:rPr lang="en-GB" dirty="0" err="1" smtClean="0"/>
              <a:t>distribuzione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massa</a:t>
            </a:r>
            <a:r>
              <a:rPr lang="en-GB" dirty="0" smtClean="0"/>
              <a:t> </a:t>
            </a:r>
            <a:r>
              <a:rPr lang="en-GB" dirty="0" err="1" smtClean="0"/>
              <a:t>barionica</a:t>
            </a:r>
            <a:r>
              <a:rPr lang="en-GB" dirty="0" smtClean="0"/>
              <a:t> (in </a:t>
            </a:r>
            <a:r>
              <a:rPr lang="en-GB" dirty="0" err="1" smtClean="0"/>
              <a:t>rosso</a:t>
            </a:r>
            <a:r>
              <a:rPr lang="en-GB" dirty="0" smtClean="0"/>
              <a:t>, </a:t>
            </a:r>
            <a:r>
              <a:rPr lang="en-GB" dirty="0" err="1" smtClean="0"/>
              <a:t>principalmente</a:t>
            </a:r>
            <a:r>
              <a:rPr lang="en-GB" dirty="0" smtClean="0"/>
              <a:t> gas)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interagisce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collisione</a:t>
            </a:r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E5481-7D08-4A97-978F-3AC47679FFA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32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 Phase Diagram: This diagram maps out the different phases of nuclear matter physicists expect to exist at a range of high temperatures and densities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C7432-C8F1-42AA-A5C9-9B0FE76F1F9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68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90% confidence regions on the joint posterior distributions for the mass Mf and dimensionless spin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final compact object predicted from the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inspiral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(dark violet, dashed) and measured from the post-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inspiral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(violet, dot-dashed), as well as the result from a full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inspiral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-merger-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ringdown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(IMR) analysis (black).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C7432-C8F1-42AA-A5C9-9B0FE76F1F9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87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80F67-418C-421C-8FDB-CC35F66EC4D8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880C-B676-4354-A3BE-75728E32654B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51E4-65BE-4275-9871-553D4DB340D9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9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A83D-10B2-47C9-A056-39160CBACBF6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1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8611-44E3-476E-9B15-7A18C9D38B35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AD7D-31C6-4762-B02D-C225C781E95F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6537-0090-4337-AE86-7C3E46CDC5F7}" type="datetime1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4314-C2D2-46CF-8D00-A9F66F73234B}" type="datetime1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4DD4-7526-4E93-A84F-2488D55220A0}" type="datetime1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0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72C5A-030F-454E-819F-19A511585CA4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6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6DE0D-40D3-48F0-8C2B-28534388B34C}" type="datetime1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2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CC"/>
            </a:gs>
            <a:gs pos="87000">
              <a:srgbClr val="034DE1"/>
            </a:gs>
            <a:gs pos="89000">
              <a:srgbClr val="00ADEE"/>
            </a:gs>
            <a:gs pos="87000">
              <a:srgbClr val="0066FF"/>
            </a:gs>
            <a:gs pos="89000">
              <a:srgbClr val="0066FF"/>
            </a:gs>
            <a:gs pos="100000">
              <a:srgbClr val="00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2FF71-8758-4DF5-9689-DEB2AAF535E6}" type="datetime1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3E7C-033A-4BE6-9241-F8E4AC8D5A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.png"/><Relationship Id="rId3" Type="http://schemas.openxmlformats.org/officeDocument/2006/relationships/image" Target="../media/image36.emf"/><Relationship Id="rId7" Type="http://schemas.openxmlformats.org/officeDocument/2006/relationships/image" Target="../media/image33.wmf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3.jpeg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58.emf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5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6.wmf"/><Relationship Id="rId3" Type="http://schemas.openxmlformats.org/officeDocument/2006/relationships/video" Target="../media/media2.mp4"/><Relationship Id="rId7" Type="http://schemas.openxmlformats.org/officeDocument/2006/relationships/image" Target="../media/image3.jpeg"/><Relationship Id="rId12" Type="http://schemas.openxmlformats.org/officeDocument/2006/relationships/oleObject" Target="../embeddings/oleObject4.bin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15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Risultati delle rivelazioni e le prospettive </a:t>
            </a:r>
            <a:r>
              <a:rPr lang="it-IT" dirty="0" smtClean="0"/>
              <a:t>future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Michele Punturo</a:t>
            </a:r>
          </a:p>
          <a:p>
            <a:r>
              <a:rPr lang="en-US" dirty="0" smtClean="0"/>
              <a:t>INFN Perugia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2" y="203010"/>
            <a:ext cx="2636575" cy="16545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663" y="5228308"/>
            <a:ext cx="2025714" cy="1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64" y="3833363"/>
            <a:ext cx="4383981" cy="21673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937003"/>
            <a:ext cx="7886700" cy="606047"/>
          </a:xfrm>
        </p:spPr>
        <p:txBody>
          <a:bodyPr/>
          <a:lstStyle/>
          <a:p>
            <a:r>
              <a:rPr lang="it-IT" dirty="0" smtClean="0"/>
              <a:t>GW detectors: ascoltando l’universo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116457" y="1548782"/>
            <a:ext cx="4381726" cy="617934"/>
          </a:xfrm>
        </p:spPr>
        <p:txBody>
          <a:bodyPr/>
          <a:lstStyle/>
          <a:p>
            <a:r>
              <a:rPr lang="it-IT" dirty="0" smtClean="0"/>
              <a:t>Occhi: i telescopi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116457" y="2166716"/>
            <a:ext cx="4381726" cy="2763441"/>
          </a:xfrm>
        </p:spPr>
        <p:txBody>
          <a:bodyPr/>
          <a:lstStyle/>
          <a:p>
            <a:r>
              <a:rPr lang="it-IT" dirty="0" smtClean="0"/>
              <a:t>Con i telescopi vediamo le varie lunghezze d’onda dell’emissione elettromagnetica </a:t>
            </a:r>
          </a:p>
          <a:p>
            <a:r>
              <a:rPr lang="it-IT" dirty="0" smtClean="0"/>
              <a:t>Ma per vedere occorre «guardare»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4629150" y="1548782"/>
            <a:ext cx="4376827" cy="617934"/>
          </a:xfrm>
        </p:spPr>
        <p:txBody>
          <a:bodyPr/>
          <a:lstStyle/>
          <a:p>
            <a:r>
              <a:rPr lang="it-IT" dirty="0" smtClean="0"/>
              <a:t>Orecchie: GW detectors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>
          <a:xfrm>
            <a:off x="4629150" y="2166716"/>
            <a:ext cx="4376827" cy="2763441"/>
          </a:xfrm>
        </p:spPr>
        <p:txBody>
          <a:bodyPr/>
          <a:lstStyle/>
          <a:p>
            <a:r>
              <a:rPr lang="it-IT" dirty="0"/>
              <a:t>I rivelatori di onde gravitazionali sono come delle orecchie che ascoltano </a:t>
            </a:r>
            <a:r>
              <a:rPr lang="it-IT" dirty="0" smtClean="0"/>
              <a:t>l’Universo</a:t>
            </a:r>
          </a:p>
          <a:p>
            <a:r>
              <a:rPr lang="it-IT" dirty="0" smtClean="0"/>
              <a:t>L’ascolto è QUASI omnidirezionale</a:t>
            </a:r>
          </a:p>
          <a:p>
            <a:r>
              <a:rPr lang="it-IT" dirty="0" smtClean="0"/>
              <a:t>La localizzazione avviene per triangolazione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10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3364"/>
            <a:ext cx="4383981" cy="2167387"/>
          </a:xfrm>
          <a:prstGeom prst="rect">
            <a:avLst/>
          </a:prstGeom>
        </p:spPr>
      </p:pic>
      <p:sp>
        <p:nvSpPr>
          <p:cNvPr id="10" name="Stella a 5 punte 9"/>
          <p:cNvSpPr/>
          <p:nvPr/>
        </p:nvSpPr>
        <p:spPr>
          <a:xfrm>
            <a:off x="3700732" y="4033928"/>
            <a:ext cx="388189" cy="3558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7236" y="4614353"/>
            <a:ext cx="1325966" cy="1325966"/>
          </a:xfrm>
          <a:prstGeom prst="rect">
            <a:avLst/>
          </a:prstGeom>
        </p:spPr>
      </p:pic>
      <p:sp>
        <p:nvSpPr>
          <p:cNvPr id="15" name="Triangolo isoscele 14"/>
          <p:cNvSpPr/>
          <p:nvPr/>
        </p:nvSpPr>
        <p:spPr>
          <a:xfrm rot="14668922">
            <a:off x="2870173" y="4061225"/>
            <a:ext cx="512068" cy="9569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388" y="4393385"/>
            <a:ext cx="1611862" cy="1611862"/>
          </a:xfrm>
          <a:prstGeom prst="rect">
            <a:avLst/>
          </a:prstGeom>
        </p:spPr>
      </p:pic>
      <p:sp>
        <p:nvSpPr>
          <p:cNvPr id="17" name="Triangolo isoscele 16"/>
          <p:cNvSpPr/>
          <p:nvPr/>
        </p:nvSpPr>
        <p:spPr>
          <a:xfrm rot="7032627">
            <a:off x="828125" y="3823524"/>
            <a:ext cx="512068" cy="9569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Stella a 5 punte 18"/>
          <p:cNvSpPr/>
          <p:nvPr/>
        </p:nvSpPr>
        <p:spPr>
          <a:xfrm>
            <a:off x="8524097" y="4023145"/>
            <a:ext cx="388189" cy="3558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86" t="12591" r="23190" b="20582"/>
          <a:stretch/>
        </p:blipFill>
        <p:spPr>
          <a:xfrm>
            <a:off x="6100367" y="3581286"/>
            <a:ext cx="2292762" cy="242762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animBg="1"/>
      <p:bldP spid="15" grpId="1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84574" y="969731"/>
            <a:ext cx="7886700" cy="565440"/>
          </a:xfrm>
        </p:spPr>
        <p:txBody>
          <a:bodyPr/>
          <a:lstStyle/>
          <a:p>
            <a:r>
              <a:rPr lang="it-IT" dirty="0" smtClean="0"/>
              <a:t>GW170814: la sequenza temporale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6121" y="5951368"/>
            <a:ext cx="1189584" cy="273844"/>
          </a:xfrm>
        </p:spPr>
        <p:txBody>
          <a:bodyPr/>
          <a:lstStyle/>
          <a:p>
            <a:r>
              <a:rPr lang="en-US" smtClean="0"/>
              <a:t>Michele Punturo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11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r="63794"/>
          <a:stretch/>
        </p:blipFill>
        <p:spPr>
          <a:xfrm>
            <a:off x="1077687" y="1664073"/>
            <a:ext cx="2287921" cy="38669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5841" r="34429"/>
          <a:stretch/>
        </p:blipFill>
        <p:spPr>
          <a:xfrm>
            <a:off x="3342555" y="1664073"/>
            <a:ext cx="1878746" cy="38669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l="65298"/>
          <a:stretch/>
        </p:blipFill>
        <p:spPr>
          <a:xfrm>
            <a:off x="5204012" y="1664073"/>
            <a:ext cx="2192880" cy="386699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80488" y="5621359"/>
            <a:ext cx="11301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10:30:43 UTC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04054" y="5621359"/>
            <a:ext cx="603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+8 </a:t>
            </a:r>
            <a:r>
              <a:rPr lang="it-IT" sz="1350" dirty="0" err="1"/>
              <a:t>ms</a:t>
            </a:r>
            <a:endParaRPr lang="it-IT" sz="135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833708" y="5621359"/>
            <a:ext cx="603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+6 </a:t>
            </a:r>
            <a:r>
              <a:rPr lang="it-IT" sz="1350" dirty="0" err="1"/>
              <a:t>ms</a:t>
            </a:r>
            <a:endParaRPr lang="it-IT" sz="135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4960" y="284955"/>
            <a:ext cx="6869430" cy="1025685"/>
          </a:xfrm>
        </p:spPr>
        <p:txBody>
          <a:bodyPr/>
          <a:lstStyle/>
          <a:p>
            <a:r>
              <a:rPr lang="it-IT" dirty="0" smtClean="0"/>
              <a:t>GW170814: Polarizzazioni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550" y="1432561"/>
            <a:ext cx="4141470" cy="693420"/>
          </a:xfrm>
        </p:spPr>
        <p:txBody>
          <a:bodyPr>
            <a:normAutofit/>
          </a:bodyPr>
          <a:lstStyle/>
          <a:p>
            <a:r>
              <a:rPr lang="it-IT" dirty="0" smtClean="0"/>
              <a:t>In GR le onde gravitazionali hanno 2 polarizzazioni</a:t>
            </a:r>
            <a:endParaRPr lang="it-IT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BEA26E7-0368-4857-A3BF-ACE447EC1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/>
          <a:stretch/>
        </p:blipFill>
        <p:spPr>
          <a:xfrm>
            <a:off x="5108717" y="2362199"/>
            <a:ext cx="2858486" cy="3976314"/>
          </a:xfrm>
          <a:prstGeom prst="rect">
            <a:avLst/>
          </a:prstGeom>
        </p:spPr>
      </p:pic>
      <p:pic>
        <p:nvPicPr>
          <p:cNvPr id="5" name="GravWavePropag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50" y="3398595"/>
            <a:ext cx="2438302" cy="1828727"/>
          </a:xfrm>
          <a:prstGeom prst="rect">
            <a:avLst/>
          </a:prstGeom>
        </p:spPr>
      </p:pic>
      <p:pic>
        <p:nvPicPr>
          <p:cNvPr id="6" name="Immagine 5" descr="GravitationalWave_CrossPolarization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3338" y="1909680"/>
            <a:ext cx="1817954" cy="1817954"/>
          </a:xfrm>
          <a:prstGeom prst="rect">
            <a:avLst/>
          </a:prstGeom>
        </p:spPr>
      </p:pic>
      <p:pic>
        <p:nvPicPr>
          <p:cNvPr id="7" name="Immagine 6" descr="GravitationalWave_PlusPolarization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550" y="1871387"/>
            <a:ext cx="1829134" cy="1829134"/>
          </a:xfrm>
          <a:prstGeom prst="rect">
            <a:avLst/>
          </a:prstGeo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4525946" y="1432560"/>
            <a:ext cx="4141470" cy="9296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Altre teorie metriche della gravitazione prevedono fino a 6 polarizzazioni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09550" y="5227322"/>
            <a:ext cx="4899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GW170814 ci permette di dire che le GW puramente tensoriali sono 200 volte più probabili di quelle puramente scalari e 1000  più probabili di quelle puramente vettoriali</a:t>
            </a:r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12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0660" y="205109"/>
            <a:ext cx="7044690" cy="922652"/>
          </a:xfrm>
        </p:spPr>
        <p:txBody>
          <a:bodyPr/>
          <a:lstStyle/>
          <a:p>
            <a:r>
              <a:rPr lang="it-IT" dirty="0" smtClean="0"/>
              <a:t>Ma perché mettere alla prova GR?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40" y="1231265"/>
            <a:ext cx="8808720" cy="1725295"/>
          </a:xfrm>
        </p:spPr>
        <p:txBody>
          <a:bodyPr>
            <a:normAutofit/>
          </a:bodyPr>
          <a:lstStyle/>
          <a:p>
            <a:r>
              <a:rPr lang="it-IT" sz="2800" dirty="0" smtClean="0"/>
              <a:t>OK, incompatibilità tra meccanica quantistica e GR</a:t>
            </a:r>
          </a:p>
          <a:p>
            <a:pPr lvl="1"/>
            <a:r>
              <a:rPr lang="it-IT" sz="2500" dirty="0" smtClean="0"/>
              <a:t>GR è una teoria «classica»</a:t>
            </a:r>
          </a:p>
          <a:p>
            <a:r>
              <a:rPr lang="it-IT" sz="2800" dirty="0" smtClean="0"/>
              <a:t>Ma in realtà noi capiamo molto poco del nostro Universo</a:t>
            </a:r>
            <a:endParaRPr lang="it-IT" sz="2800" dirty="0"/>
          </a:p>
        </p:txBody>
      </p:sp>
      <p:pic>
        <p:nvPicPr>
          <p:cNvPr id="4" name="Dark Matter Observ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" y="3060064"/>
            <a:ext cx="4433853" cy="332539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7640" y="2605790"/>
            <a:ext cx="457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Bullet</a:t>
            </a:r>
            <a:r>
              <a:rPr lang="it-IT" dirty="0" smtClean="0"/>
              <a:t> cluster: 2 clusters di galassie in collisione</a:t>
            </a:r>
            <a:endParaRPr lang="it-IT" dirty="0"/>
          </a:p>
        </p:txBody>
      </p:sp>
      <p:pic>
        <p:nvPicPr>
          <p:cNvPr id="6" name="Segnaposto contenuto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3" y="3233784"/>
            <a:ext cx="4542507" cy="2750345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13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0220" y="100032"/>
            <a:ext cx="6720840" cy="655952"/>
          </a:xfrm>
        </p:spPr>
        <p:txBody>
          <a:bodyPr/>
          <a:lstStyle/>
          <a:p>
            <a:r>
              <a:rPr lang="it-IT" dirty="0" smtClean="0"/>
              <a:t>Il lato oscuro dell’universo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390" y="799407"/>
            <a:ext cx="8949690" cy="1557655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La non comprensione della dinamica delle galassie ci porta ad introdurre la materia oscura</a:t>
            </a:r>
          </a:p>
          <a:p>
            <a:r>
              <a:rPr lang="it-IT" sz="2400" dirty="0" smtClean="0"/>
              <a:t>Il fatto che l’universo accelera nella sua espansione, ci porta ad introdurre una energia (oscura) repulsiva</a:t>
            </a:r>
            <a:endParaRPr lang="it-IT" sz="2400" dirty="0"/>
          </a:p>
        </p:txBody>
      </p:sp>
      <p:pic>
        <p:nvPicPr>
          <p:cNvPr id="4" name="Segnaposto contenuto 5"/>
          <p:cNvPicPr>
            <a:picLocks/>
          </p:cNvPicPr>
          <p:nvPr/>
        </p:nvPicPr>
        <p:blipFill rotWithShape="1">
          <a:blip r:embed="rId3" cstate="print"/>
          <a:srcRect l="14469" t="19213" b="3518"/>
          <a:stretch/>
        </p:blipFill>
        <p:spPr bwMode="auto">
          <a:xfrm>
            <a:off x="129540" y="2357062"/>
            <a:ext cx="5623560" cy="242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207881" y="2858733"/>
            <a:ext cx="71025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~27%</a:t>
            </a:r>
            <a:endParaRPr lang="en-US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7624" y="3954088"/>
            <a:ext cx="710257" cy="30777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~68%</a:t>
            </a:r>
            <a:endParaRPr lang="en-US" sz="1400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536095"/>
              </p:ext>
            </p:extLst>
          </p:nvPr>
        </p:nvGraphicFramePr>
        <p:xfrm>
          <a:off x="5753100" y="2716295"/>
          <a:ext cx="314642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zione" r:id="rId4" imgW="1422360" imgH="393480" progId="Equation.3">
                  <p:embed/>
                </p:oleObj>
              </mc:Choice>
              <mc:Fallback>
                <p:oleObj name="Equazione" r:id="rId4" imgW="1422360" imgH="393480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2716295"/>
                        <a:ext cx="3146425" cy="8699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ccia in su 8"/>
          <p:cNvSpPr/>
          <p:nvPr/>
        </p:nvSpPr>
        <p:spPr>
          <a:xfrm>
            <a:off x="8107680" y="2506980"/>
            <a:ext cx="312420" cy="4343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108934"/>
              </p:ext>
            </p:extLst>
          </p:nvPr>
        </p:nvGraphicFramePr>
        <p:xfrm>
          <a:off x="7838599" y="1945005"/>
          <a:ext cx="84296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zione" r:id="rId6" imgW="380880" imgH="253800" progId="Equation.3">
                  <p:embed/>
                </p:oleObj>
              </mc:Choice>
              <mc:Fallback>
                <p:oleObj name="Equazione" r:id="rId6" imgW="380880" imgH="25380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8599" y="1945005"/>
                        <a:ext cx="842962" cy="561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ccia in giù 10"/>
          <p:cNvSpPr/>
          <p:nvPr/>
        </p:nvSpPr>
        <p:spPr>
          <a:xfrm>
            <a:off x="8100060" y="3400120"/>
            <a:ext cx="320040" cy="441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119541"/>
              </p:ext>
            </p:extLst>
          </p:nvPr>
        </p:nvGraphicFramePr>
        <p:xfrm>
          <a:off x="8020050" y="3849688"/>
          <a:ext cx="6175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zione" r:id="rId8" imgW="279360" imgH="253800" progId="Equation.3">
                  <p:embed/>
                </p:oleObj>
              </mc:Choice>
              <mc:Fallback>
                <p:oleObj name="Equazione" r:id="rId8" imgW="279360" imgH="253800" progId="Equation.3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0050" y="3849688"/>
                        <a:ext cx="617538" cy="561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egnaposto contenuto 7"/>
          <p:cNvSpPr txBox="1">
            <a:spLocks/>
          </p:cNvSpPr>
          <p:nvPr/>
        </p:nvSpPr>
        <p:spPr>
          <a:xfrm>
            <a:off x="3120174" y="4940719"/>
            <a:ext cx="5901906" cy="61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Ma non è il solo approccio:</a:t>
            </a:r>
            <a:endParaRPr lang="it-IT" dirty="0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362652"/>
              </p:ext>
            </p:extLst>
          </p:nvPr>
        </p:nvGraphicFramePr>
        <p:xfrm>
          <a:off x="3286951" y="5444360"/>
          <a:ext cx="2827622" cy="842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zione" r:id="rId10" imgW="1320480" imgH="393480" progId="Equation.3">
                  <p:embed/>
                </p:oleObj>
              </mc:Choice>
              <mc:Fallback>
                <p:oleObj name="Equazione" r:id="rId10" imgW="1320480" imgH="393480" progId="Equation.3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951" y="5444360"/>
                        <a:ext cx="2827622" cy="8421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14</a:t>
            </a:fld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GW170817: Coalescenza di stelle a Neutroni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" y="1455421"/>
            <a:ext cx="8549640" cy="12573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GW170817 segna l’inizio dell’astronomia multi-</a:t>
            </a:r>
            <a:r>
              <a:rPr lang="it-IT" sz="2400" dirty="0" err="1" smtClean="0"/>
              <a:t>messenger</a:t>
            </a:r>
            <a:endParaRPr lang="it-IT" sz="2400" dirty="0" smtClean="0"/>
          </a:p>
          <a:p>
            <a:pPr lvl="1"/>
            <a:r>
              <a:rPr lang="it-IT" sz="2100" dirty="0" smtClean="0"/>
              <a:t>Nuovo paradigma dell’osservazione dell’Universo:</a:t>
            </a:r>
          </a:p>
          <a:p>
            <a:pPr lvl="2"/>
            <a:r>
              <a:rPr lang="it-IT" sz="1800" dirty="0" smtClean="0"/>
              <a:t>Osservazione «</a:t>
            </a:r>
            <a:r>
              <a:rPr lang="it-IT" sz="1800" dirty="0" err="1" smtClean="0"/>
              <a:t>triggerata</a:t>
            </a:r>
            <a:r>
              <a:rPr lang="it-IT" sz="1800" dirty="0" smtClean="0"/>
              <a:t>» da </a:t>
            </a:r>
            <a:r>
              <a:rPr lang="it-IT" sz="1800" dirty="0" err="1" smtClean="0"/>
              <a:t>detection</a:t>
            </a:r>
            <a:r>
              <a:rPr lang="it-IT" sz="1800" dirty="0" smtClean="0"/>
              <a:t> gravitazionale</a:t>
            </a:r>
          </a:p>
        </p:txBody>
      </p:sp>
      <p:pic>
        <p:nvPicPr>
          <p:cNvPr id="4" name="Picture 6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4388B64B-AF8A-44FE-8FEE-F3B355940C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" y="2628584"/>
            <a:ext cx="4765296" cy="31930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376" y="2628583"/>
            <a:ext cx="3677384" cy="3227721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15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4900" y="365129"/>
            <a:ext cx="7410450" cy="770252"/>
          </a:xfrm>
        </p:spPr>
        <p:txBody>
          <a:bodyPr/>
          <a:lstStyle/>
          <a:p>
            <a:r>
              <a:rPr lang="it-IT" dirty="0" smtClean="0"/>
              <a:t>Risultati dei telescopi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1450" y="1257301"/>
            <a:ext cx="5246370" cy="3550919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La </a:t>
            </a:r>
            <a:r>
              <a:rPr lang="it-IT" sz="2400" dirty="0" err="1" smtClean="0"/>
              <a:t>kilonova</a:t>
            </a:r>
            <a:r>
              <a:rPr lang="it-IT" sz="2400" dirty="0" smtClean="0"/>
              <a:t> (o coalescenza di BNS) è ritenuta uno dei meccanismi d’elezione per la produzione di elementi pesanti &gt;Fe</a:t>
            </a:r>
          </a:p>
          <a:p>
            <a:r>
              <a:rPr lang="it-IT" sz="2400" dirty="0" smtClean="0"/>
              <a:t>Le osservazioni tramite telescopi della </a:t>
            </a:r>
            <a:r>
              <a:rPr lang="it-IT" sz="2400" dirty="0" err="1" smtClean="0"/>
              <a:t>remnant</a:t>
            </a:r>
            <a:r>
              <a:rPr lang="it-IT" sz="2400" dirty="0" smtClean="0"/>
              <a:t> di GW170817 mostrano opacità nello spettro compatibili con le righe di assorbimento dovute alla formazione di elementi pesanti come oro, platino, … lantanidi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820" y="365129"/>
            <a:ext cx="3623310" cy="42709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97180" y="533400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Vedere presentazione di Maurizio Busso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147" y="4709830"/>
            <a:ext cx="3647983" cy="1950050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16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6" y="6044114"/>
            <a:ext cx="964747" cy="6054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8240" y="182504"/>
            <a:ext cx="7367570" cy="860421"/>
          </a:xfrm>
        </p:spPr>
        <p:txBody>
          <a:bodyPr/>
          <a:lstStyle/>
          <a:p>
            <a:r>
              <a:rPr lang="it-IT" dirty="0" smtClean="0"/>
              <a:t>Implicazioni di cosmologia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070" y="1056005"/>
            <a:ext cx="8789670" cy="1191895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Le onde gravitazionali emesse da BNS sono chiamate «sirene standard» </a:t>
            </a:r>
          </a:p>
          <a:p>
            <a:r>
              <a:rPr lang="it-IT" sz="2400" dirty="0" smtClean="0"/>
              <a:t>La distanza della sorgente è codificata nella forma d’onda rilevata</a:t>
            </a:r>
            <a:endParaRPr lang="it-IT" sz="2400" dirty="0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802526"/>
              </p:ext>
            </p:extLst>
          </p:nvPr>
        </p:nvGraphicFramePr>
        <p:xfrm>
          <a:off x="179070" y="2291084"/>
          <a:ext cx="5210175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zione" r:id="rId3" imgW="2971800" imgH="1041120" progId="Equation.3">
                  <p:embed/>
                </p:oleObj>
              </mc:Choice>
              <mc:Fallback>
                <p:oleObj name="Equazione" r:id="rId3" imgW="2971800" imgH="1041120" progId="Equation.3">
                  <p:embed/>
                  <p:pic>
                    <p:nvPicPr>
                      <p:cNvPr id="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70" y="2291084"/>
                        <a:ext cx="5210175" cy="18256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171725"/>
              </p:ext>
            </p:extLst>
          </p:nvPr>
        </p:nvGraphicFramePr>
        <p:xfrm>
          <a:off x="5682932" y="2310703"/>
          <a:ext cx="1600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Equation" r:id="rId5" imgW="825480" imgH="330120" progId="Equation.3">
                  <p:embed/>
                </p:oleObj>
              </mc:Choice>
              <mc:Fallback>
                <p:oleObj name="Equation" r:id="rId5" imgW="825480" imgH="330120" progId="Equation.3">
                  <p:embed/>
                  <p:pic>
                    <p:nvPicPr>
                      <p:cNvPr id="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2932" y="2310703"/>
                        <a:ext cx="1600200" cy="6397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298219"/>
              </p:ext>
            </p:extLst>
          </p:nvPr>
        </p:nvGraphicFramePr>
        <p:xfrm>
          <a:off x="7543800" y="2755579"/>
          <a:ext cx="9715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Equation" r:id="rId7" imgW="723600" imgH="431640" progId="Equation.3">
                  <p:embed/>
                </p:oleObj>
              </mc:Choice>
              <mc:Fallback>
                <p:oleObj name="Equation" r:id="rId7" imgW="723600" imgH="431640" progId="Equation.3">
                  <p:embed/>
                  <p:pic>
                    <p:nvPicPr>
                      <p:cNvPr id="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755579"/>
                        <a:ext cx="971550" cy="579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647070"/>
              </p:ext>
            </p:extLst>
          </p:nvPr>
        </p:nvGraphicFramePr>
        <p:xfrm>
          <a:off x="7421245" y="2317852"/>
          <a:ext cx="13081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Equazione" r:id="rId9" imgW="939600" imgH="215640" progId="Equation.3">
                  <p:embed/>
                </p:oleObj>
              </mc:Choice>
              <mc:Fallback>
                <p:oleObj name="Equazione" r:id="rId9" imgW="939600" imgH="215640" progId="Equation.3">
                  <p:embed/>
                  <p:pic>
                    <p:nvPicPr>
                      <p:cNvPr id="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1245" y="2317852"/>
                        <a:ext cx="1308100" cy="3000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21301"/>
              </p:ext>
            </p:extLst>
          </p:nvPr>
        </p:nvGraphicFramePr>
        <p:xfrm>
          <a:off x="5689600" y="3359786"/>
          <a:ext cx="28257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11" imgW="1688760" imgH="774360" progId="Equation.3">
                  <p:embed/>
                </p:oleObj>
              </mc:Choice>
              <mc:Fallback>
                <p:oleObj name="Equation" r:id="rId11" imgW="1688760" imgH="774360" progId="Equation.3">
                  <p:embed/>
                  <p:pic>
                    <p:nvPicPr>
                      <p:cNvPr id="3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3359786"/>
                        <a:ext cx="2825750" cy="1295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704850" y="4159893"/>
            <a:ext cx="340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(approssimazione al primo ordine)</a:t>
            </a:r>
            <a:endParaRPr lang="it-IT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179070" y="4957445"/>
            <a:ext cx="8789670" cy="809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smtClean="0"/>
              <a:t>Quindi conoscendo la distanza (di luminosità) </a:t>
            </a:r>
            <a:r>
              <a:rPr lang="it-IT" sz="2400" i="1" dirty="0" smtClean="0"/>
              <a:t>d</a:t>
            </a:r>
            <a:r>
              <a:rPr lang="it-IT" sz="2400" dirty="0" smtClean="0"/>
              <a:t> dalle GW</a:t>
            </a:r>
            <a:r>
              <a:rPr lang="it-IT" sz="2400" baseline="30000" dirty="0" smtClean="0"/>
              <a:t>(1)</a:t>
            </a:r>
            <a:r>
              <a:rPr lang="it-IT" sz="2400" dirty="0" smtClean="0"/>
              <a:t> e la velocità di espansione locale </a:t>
            </a:r>
            <a:r>
              <a:rPr lang="it-IT" sz="2400" i="1" dirty="0" err="1" smtClean="0"/>
              <a:t>v</a:t>
            </a:r>
            <a:r>
              <a:rPr lang="it-IT" sz="2400" i="1" baseline="-25000" dirty="0" err="1" smtClean="0"/>
              <a:t>H</a:t>
            </a:r>
            <a:r>
              <a:rPr lang="it-IT" sz="2400" dirty="0" smtClean="0"/>
              <a:t> dalle osservazioni </a:t>
            </a:r>
            <a:r>
              <a:rPr lang="it-IT" sz="2400" dirty="0" err="1" smtClean="0"/>
              <a:t>em</a:t>
            </a:r>
            <a:r>
              <a:rPr lang="it-IT" sz="2400" dirty="0" smtClean="0"/>
              <a:t>:</a:t>
            </a:r>
            <a:endParaRPr lang="it-IT" sz="2400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201043"/>
              </p:ext>
            </p:extLst>
          </p:nvPr>
        </p:nvGraphicFramePr>
        <p:xfrm>
          <a:off x="3329939" y="5787615"/>
          <a:ext cx="1869481" cy="672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Equazione" r:id="rId13" imgW="634680" imgH="228600" progId="Equation.3">
                  <p:embed/>
                </p:oleObj>
              </mc:Choice>
              <mc:Fallback>
                <p:oleObj name="Equazione" r:id="rId13" imgW="634680" imgH="228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939" y="5787615"/>
                        <a:ext cx="1869481" cy="67214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6128702" y="5773424"/>
            <a:ext cx="3015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(1) Valutazione «affinata» dalla conoscenza della galassia ospite</a:t>
            </a:r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17</a:t>
            </a:fld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3410" y="75569"/>
            <a:ext cx="7886700" cy="770252"/>
          </a:xfrm>
        </p:spPr>
        <p:txBody>
          <a:bodyPr/>
          <a:lstStyle/>
          <a:p>
            <a:r>
              <a:rPr lang="it-IT" dirty="0" smtClean="0"/>
              <a:t>Misura indipendente di H</a:t>
            </a:r>
            <a:r>
              <a:rPr lang="it-IT" baseline="-25000" dirty="0" smtClean="0"/>
              <a:t>0</a:t>
            </a:r>
            <a:endParaRPr lang="it-IT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55169"/>
            <a:ext cx="5600313" cy="36557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676513" y="992979"/>
            <a:ext cx="3406527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Plank</a:t>
            </a:r>
            <a:r>
              <a:rPr lang="it-IT" dirty="0" smtClean="0"/>
              <a:t> (CBM) e </a:t>
            </a:r>
            <a:r>
              <a:rPr lang="it-IT" dirty="0" err="1" smtClean="0"/>
              <a:t>SHoES</a:t>
            </a:r>
            <a:r>
              <a:rPr lang="it-IT" dirty="0" smtClean="0"/>
              <a:t> (</a:t>
            </a:r>
            <a:r>
              <a:rPr lang="it-IT" dirty="0" err="1" smtClean="0"/>
              <a:t>supernovae</a:t>
            </a:r>
            <a:r>
              <a:rPr lang="it-IT" dirty="0" smtClean="0"/>
              <a:t>) sono in tensione &gt;3</a:t>
            </a:r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.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24" y="3760125"/>
            <a:ext cx="4795876" cy="3097875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18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66" y="6029186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191" y="307230"/>
            <a:ext cx="6714124" cy="4816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Fundamental Physics with Neutron Stars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4544" y="1076552"/>
            <a:ext cx="5937881" cy="171688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What is the matter in the extreme conditions of a NS</a:t>
            </a:r>
            <a:r>
              <a:rPr lang="en-US" dirty="0" smtClean="0"/>
              <a:t>?)</a:t>
            </a:r>
            <a:endParaRPr lang="en-US" dirty="0" smtClean="0"/>
          </a:p>
          <a:p>
            <a:pPr lvl="1"/>
            <a:r>
              <a:rPr lang="en-US" dirty="0" smtClean="0"/>
              <a:t>Nucleons (</a:t>
            </a:r>
            <a:r>
              <a:rPr lang="en-US" dirty="0" err="1" smtClean="0"/>
              <a:t>n,p,e,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)?</a:t>
            </a:r>
          </a:p>
          <a:p>
            <a:pPr lvl="1"/>
            <a:r>
              <a:rPr lang="en-US" dirty="0" smtClean="0"/>
              <a:t>Hyperon rich matter?</a:t>
            </a:r>
          </a:p>
          <a:p>
            <a:pPr lvl="1"/>
            <a:r>
              <a:rPr lang="en-US" dirty="0" smtClean="0"/>
              <a:t>Quark Matter? </a:t>
            </a:r>
            <a:r>
              <a:rPr lang="en-US" dirty="0" err="1" smtClean="0"/>
              <a:t>Deconfined</a:t>
            </a:r>
            <a:r>
              <a:rPr lang="en-US" dirty="0" smtClean="0"/>
              <a:t> quarks?</a:t>
            </a:r>
          </a:p>
          <a:p>
            <a:r>
              <a:rPr lang="en-US" dirty="0" smtClean="0"/>
              <a:t>Plethora of possible EOS of a NS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A2F33-6D45-4BF7-ABC3-ECEC733A120A}" type="slidenum">
              <a:rPr lang="it-IT" smtClean="0"/>
              <a:t>19</a:t>
            </a:fld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6670" y="3700542"/>
            <a:ext cx="4491374" cy="295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322095" y="6082509"/>
            <a:ext cx="2314575" cy="273844"/>
          </a:xfrm>
        </p:spPr>
        <p:txBody>
          <a:bodyPr/>
          <a:lstStyle/>
          <a:p>
            <a:r>
              <a:rPr lang="en-GB" smtClean="0"/>
              <a:t>Michele Punturo</a:t>
            </a:r>
            <a:endParaRPr lang="it-IT" dirty="0"/>
          </a:p>
        </p:txBody>
      </p:sp>
      <p:pic>
        <p:nvPicPr>
          <p:cNvPr id="7" name="Picture 2" descr="https://3c1703fe8d.site.internapcdn.net/newman/gfx/news/hires/2013/supercomput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1" t="3854" r="9364" b="3955"/>
          <a:stretch/>
        </p:blipFill>
        <p:spPr bwMode="auto">
          <a:xfrm>
            <a:off x="6641670" y="388620"/>
            <a:ext cx="2502330" cy="30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264544" y="2891370"/>
            <a:ext cx="3015317" cy="237308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Phase effects on GW given by the tidal deformation of the NS in the last phase of the coalescence will allow to discriminate the EOS</a:t>
            </a:r>
          </a:p>
          <a:p>
            <a:r>
              <a:rPr lang="it-IT" sz="2100" dirty="0" err="1"/>
              <a:t>Requirements</a:t>
            </a:r>
            <a:r>
              <a:rPr lang="it-IT" sz="2100" dirty="0"/>
              <a:t>:</a:t>
            </a:r>
          </a:p>
          <a:p>
            <a:pPr lvl="1"/>
            <a:r>
              <a:rPr lang="it-IT" sz="1800" dirty="0"/>
              <a:t>High SNR</a:t>
            </a:r>
          </a:p>
          <a:p>
            <a:pPr lvl="1"/>
            <a:r>
              <a:rPr lang="it-IT" sz="1800" dirty="0" err="1"/>
              <a:t>Several</a:t>
            </a:r>
            <a:r>
              <a:rPr lang="it-IT" sz="1800" dirty="0"/>
              <a:t> </a:t>
            </a:r>
            <a:r>
              <a:rPr lang="it-IT" sz="1800" dirty="0" err="1"/>
              <a:t>detections</a:t>
            </a:r>
            <a:endParaRPr lang="en-GB" sz="1800" dirty="0"/>
          </a:p>
        </p:txBody>
      </p:sp>
      <p:sp>
        <p:nvSpPr>
          <p:cNvPr id="9" name="CasellaDiTesto 8"/>
          <p:cNvSpPr txBox="1"/>
          <p:nvPr/>
        </p:nvSpPr>
        <p:spPr>
          <a:xfrm rot="5400000">
            <a:off x="5338628" y="1862644"/>
            <a:ext cx="22621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/>
              <a:t>Image Credits: </a:t>
            </a:r>
          </a:p>
          <a:p>
            <a:r>
              <a:rPr lang="en-GB" sz="750" dirty="0"/>
              <a:t>https://www.bnl.gov/newsroom/news.php?a=24281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1" y="5362393"/>
            <a:ext cx="964747" cy="6054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91" y="6082509"/>
            <a:ext cx="878087" cy="654334"/>
          </a:xfrm>
          <a:prstGeom prst="rect">
            <a:avLst/>
          </a:prstGeom>
        </p:spPr>
      </p:pic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38246"/>
              </p:ext>
            </p:extLst>
          </p:nvPr>
        </p:nvGraphicFramePr>
        <p:xfrm>
          <a:off x="3983768" y="1417827"/>
          <a:ext cx="2009388" cy="38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zione" r:id="rId8" imgW="1269720" imgH="241200" progId="Equation.3">
                  <p:embed/>
                </p:oleObj>
              </mc:Choice>
              <mc:Fallback>
                <p:oleObj name="Equazione" r:id="rId8" imgW="1269720" imgH="241200" progId="Equation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768" y="1417827"/>
                        <a:ext cx="2009388" cy="38239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6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Milestones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5258" y="1825625"/>
            <a:ext cx="7973483" cy="460226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Tre sono le pietre miliari che caratterizzano la storia recente della fisica / astrofisica / cosmologia / astronomia delle onde gravitazionali</a:t>
            </a:r>
          </a:p>
          <a:p>
            <a:pPr lvl="1"/>
            <a:r>
              <a:rPr lang="it-IT" sz="2000" dirty="0" smtClean="0"/>
              <a:t>GW150914:</a:t>
            </a:r>
          </a:p>
          <a:p>
            <a:pPr lvl="2"/>
            <a:r>
              <a:rPr lang="it-IT" sz="2000" dirty="0" smtClean="0"/>
              <a:t>La prima rivelazione delle onde gravitazionali: </a:t>
            </a:r>
            <a:r>
              <a:rPr lang="it-IT" sz="2000" dirty="0"/>
              <a:t>i</a:t>
            </a:r>
            <a:r>
              <a:rPr lang="it-IT" sz="2000" dirty="0" smtClean="0"/>
              <a:t>nizio della fisica sperimentale della gravitazione in campo forte e dell’astrofisica dei buchi neri «stellari»</a:t>
            </a:r>
          </a:p>
          <a:p>
            <a:pPr lvl="1"/>
            <a:r>
              <a:rPr lang="it-IT" sz="2000" dirty="0" smtClean="0"/>
              <a:t>GW170814:</a:t>
            </a:r>
          </a:p>
          <a:p>
            <a:pPr lvl="2"/>
            <a:r>
              <a:rPr lang="it-IT" sz="2000" dirty="0" smtClean="0"/>
              <a:t>La prima rivelazione di onde gravitazionali da coalescenza di buchi neri tramite 3 detectors: inizio dell’era dell’astronomia e astrofisica gravitazionale </a:t>
            </a:r>
          </a:p>
          <a:p>
            <a:pPr lvl="1"/>
            <a:r>
              <a:rPr lang="it-IT" sz="2000" dirty="0" smtClean="0"/>
              <a:t>GW170817:</a:t>
            </a:r>
          </a:p>
          <a:p>
            <a:pPr lvl="2"/>
            <a:r>
              <a:rPr lang="it-IT" sz="2000" dirty="0" smtClean="0"/>
              <a:t>La prima rivelazione di onde gravitazionali da coalescenza di stelle a neutroni: inizio dell’era dell’astronomia e astrofisica multi-messaggero</a:t>
            </a:r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18240" y="586807"/>
            <a:ext cx="7886700" cy="907412"/>
          </a:xfrm>
        </p:spPr>
        <p:txBody>
          <a:bodyPr/>
          <a:lstStyle/>
          <a:p>
            <a:r>
              <a:rPr lang="it-IT" dirty="0" smtClean="0"/>
              <a:t>Fisica nucleare con le onde gravitazionali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2890" y="1487173"/>
            <a:ext cx="7886700" cy="407035"/>
          </a:xfrm>
        </p:spPr>
        <p:txBody>
          <a:bodyPr/>
          <a:lstStyle/>
          <a:p>
            <a:r>
              <a:rPr lang="it-IT" dirty="0" smtClean="0"/>
              <a:t>L’EOS della stella a neutroni determina la sua rigidità: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63" y="2108840"/>
            <a:ext cx="4141471" cy="373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33" y="2863459"/>
            <a:ext cx="4236587" cy="271606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 rot="16200000">
            <a:off x="4021673" y="3791601"/>
            <a:ext cx="165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deformability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783580" y="5542089"/>
            <a:ext cx="195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 of detections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644311" y="2494127"/>
            <a:ext cx="249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 </a:t>
            </a:r>
            <a:r>
              <a:rPr lang="en-US" dirty="0" err="1"/>
              <a:t>Agathos</a:t>
            </a:r>
            <a:r>
              <a:rPr lang="en-US" dirty="0"/>
              <a:t> et al, 2015)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20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8240" y="365129"/>
            <a:ext cx="7357110" cy="762632"/>
          </a:xfrm>
        </p:spPr>
        <p:txBody>
          <a:bodyPr/>
          <a:lstStyle/>
          <a:p>
            <a:r>
              <a:rPr lang="it-IT" dirty="0" smtClean="0"/>
              <a:t>Equazione di stato: primo punto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82" y="1127761"/>
            <a:ext cx="8337249" cy="37378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86" y="5102152"/>
            <a:ext cx="6728997" cy="1390088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21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82240" y="122159"/>
            <a:ext cx="5833110" cy="907412"/>
          </a:xfrm>
        </p:spPr>
        <p:txBody>
          <a:bodyPr/>
          <a:lstStyle/>
          <a:p>
            <a:r>
              <a:rPr lang="it-IT" dirty="0" smtClean="0"/>
              <a:t>Misura velocità delle GW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9069" y="1363981"/>
            <a:ext cx="4652033" cy="4992372"/>
          </a:xfrm>
        </p:spPr>
        <p:txBody>
          <a:bodyPr/>
          <a:lstStyle/>
          <a:p>
            <a:r>
              <a:rPr lang="it-IT" dirty="0" smtClean="0"/>
              <a:t>Il GRB è stato rivelato da Fermi ed </a:t>
            </a:r>
            <a:r>
              <a:rPr lang="it-IT" dirty="0" err="1"/>
              <a:t>I</a:t>
            </a:r>
            <a:r>
              <a:rPr lang="it-IT" dirty="0" err="1" smtClean="0"/>
              <a:t>ntegral</a:t>
            </a:r>
            <a:r>
              <a:rPr lang="it-IT" dirty="0" smtClean="0"/>
              <a:t> 1.7s dopo la fusione (merger) gravitazionale</a:t>
            </a:r>
          </a:p>
          <a:p>
            <a:r>
              <a:rPr lang="it-IT" dirty="0" smtClean="0"/>
              <a:t>Se supponiamo siano stati emessi allo stesso momento: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Se supponiamo che il GRB sia stato emesso al massimo 10s dopo il merger (e abbia rimontato):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Altri test realizzati:</a:t>
            </a:r>
          </a:p>
          <a:p>
            <a:pPr lvl="1"/>
            <a:r>
              <a:rPr lang="it-IT" dirty="0" smtClean="0"/>
              <a:t>Test invarianza di </a:t>
            </a:r>
            <a:r>
              <a:rPr lang="it-IT" dirty="0" err="1" smtClean="0"/>
              <a:t>Lorentz</a:t>
            </a:r>
            <a:endParaRPr lang="it-IT" dirty="0" smtClean="0"/>
          </a:p>
          <a:p>
            <a:pPr lvl="1"/>
            <a:r>
              <a:rPr lang="it-IT" dirty="0" smtClean="0"/>
              <a:t>Test del Principio di Equivalenza tramite l’effetto di </a:t>
            </a:r>
            <a:r>
              <a:rPr lang="it-IT" dirty="0" err="1" smtClean="0"/>
              <a:t>Shapiro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4003" y="1363981"/>
            <a:ext cx="3894903" cy="465796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22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465696"/>
              </p:ext>
            </p:extLst>
          </p:nvPr>
        </p:nvGraphicFramePr>
        <p:xfrm>
          <a:off x="2725738" y="2673350"/>
          <a:ext cx="189071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zione" r:id="rId6" imgW="1358640" imgH="431640" progId="Equation.3">
                  <p:embed/>
                </p:oleObj>
              </mc:Choice>
              <mc:Fallback>
                <p:oleObj name="Equazione" r:id="rId6" imgW="1358640" imgH="431640" progId="Equation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8" y="2673350"/>
                        <a:ext cx="1890712" cy="600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189443"/>
              </p:ext>
            </p:extLst>
          </p:nvPr>
        </p:nvGraphicFramePr>
        <p:xfrm>
          <a:off x="2682240" y="3982719"/>
          <a:ext cx="192563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zione" r:id="rId8" imgW="1384200" imgH="431640" progId="Equation.3">
                  <p:embed/>
                </p:oleObj>
              </mc:Choice>
              <mc:Fallback>
                <p:oleObj name="Equazione" r:id="rId8" imgW="1384200" imgH="431640" progId="Equation.3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240" y="3982719"/>
                        <a:ext cx="1925637" cy="600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02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432560" y="365129"/>
            <a:ext cx="7082790" cy="730574"/>
          </a:xfrm>
        </p:spPr>
        <p:txBody>
          <a:bodyPr/>
          <a:lstStyle/>
          <a:p>
            <a:r>
              <a:rPr lang="it-IT" dirty="0" smtClean="0"/>
              <a:t>Ok, tutto fatto?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58588"/>
            <a:ext cx="8614973" cy="48762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3480" y="4761206"/>
            <a:ext cx="284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Salvatore Vitale  (MIT)</a:t>
            </a:r>
          </a:p>
          <a:p>
            <a:r>
              <a:rPr lang="en-GB" dirty="0" smtClean="0"/>
              <a:t>ET Design Update Workshop</a:t>
            </a:r>
          </a:p>
          <a:p>
            <a:r>
              <a:rPr lang="en-GB" dirty="0" smtClean="0"/>
              <a:t>Glasgow, Sept. 2017</a:t>
            </a:r>
            <a:endParaRPr lang="en-GB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23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7" y="1028700"/>
            <a:ext cx="8977784" cy="569175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4040" y="258449"/>
            <a:ext cx="6732270" cy="694052"/>
          </a:xfrm>
        </p:spPr>
        <p:txBody>
          <a:bodyPr/>
          <a:lstStyle/>
          <a:p>
            <a:r>
              <a:rPr lang="it-IT" dirty="0" smtClean="0"/>
              <a:t>Il futuro è ricco di promesse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6700" y="1501140"/>
            <a:ext cx="8587740" cy="48082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I detector «avanzati» (2G) </a:t>
            </a:r>
            <a:r>
              <a:rPr lang="it-IT" sz="2400" dirty="0" err="1" smtClean="0"/>
              <a:t>aLIGO</a:t>
            </a:r>
            <a:r>
              <a:rPr lang="it-IT" sz="2400" dirty="0" smtClean="0"/>
              <a:t> e </a:t>
            </a:r>
            <a:r>
              <a:rPr lang="it-IT" sz="2400" dirty="0" err="1" smtClean="0"/>
              <a:t>AdV</a:t>
            </a:r>
            <a:r>
              <a:rPr lang="it-IT" sz="2400" dirty="0" smtClean="0"/>
              <a:t> continueranno nella loro progressione verso la sensibilità finale, con una messe di risultati ad ogni </a:t>
            </a:r>
            <a:r>
              <a:rPr lang="it-IT" sz="2400" dirty="0" err="1" smtClean="0"/>
              <a:t>run</a:t>
            </a:r>
            <a:endParaRPr lang="it-IT" sz="2400" dirty="0" smtClean="0"/>
          </a:p>
          <a:p>
            <a:r>
              <a:rPr lang="it-IT" sz="2400" dirty="0" smtClean="0"/>
              <a:t>Una serie di miglioramenti è già in programmazione che porterà al pieno sfruttamento delle infrastrutture esistenti (a+, </a:t>
            </a:r>
            <a:r>
              <a:rPr lang="it-IT" sz="2400" dirty="0" err="1" smtClean="0"/>
              <a:t>AdV</a:t>
            </a:r>
            <a:r>
              <a:rPr lang="it-IT" sz="2400" dirty="0" smtClean="0"/>
              <a:t>+)</a:t>
            </a:r>
            <a:endParaRPr lang="it-IT" sz="2400" dirty="0"/>
          </a:p>
          <a:p>
            <a:r>
              <a:rPr lang="it-IT" sz="2400" dirty="0" smtClean="0"/>
              <a:t>Ma per arrivare alla astronomia e astrofisica gravitazionale di precisione occorre un nuovo salto: 3G</a:t>
            </a:r>
          </a:p>
          <a:p>
            <a:pPr lvl="2"/>
            <a:r>
              <a:rPr lang="it-IT" sz="2100" dirty="0" smtClean="0"/>
              <a:t>Einstein </a:t>
            </a:r>
            <a:r>
              <a:rPr lang="it-IT" sz="2100" dirty="0" err="1" smtClean="0"/>
              <a:t>Telescope</a:t>
            </a:r>
            <a:r>
              <a:rPr lang="it-IT" sz="2100" dirty="0" smtClean="0"/>
              <a:t> </a:t>
            </a:r>
          </a:p>
          <a:p>
            <a:pPr lvl="3"/>
            <a:r>
              <a:rPr lang="it-IT" sz="1950" dirty="0" smtClean="0"/>
              <a:t>Progetto Europeo il cui disegno è stato finanziato dalla CE</a:t>
            </a:r>
          </a:p>
          <a:p>
            <a:pPr lvl="2"/>
            <a:r>
              <a:rPr lang="it-IT" sz="2100" dirty="0" err="1" smtClean="0"/>
              <a:t>Cosmic</a:t>
            </a:r>
            <a:r>
              <a:rPr lang="it-IT" sz="2100" dirty="0" smtClean="0"/>
              <a:t> Explorer </a:t>
            </a:r>
          </a:p>
          <a:p>
            <a:pPr lvl="3"/>
            <a:r>
              <a:rPr lang="it-IT" sz="1950" dirty="0" smtClean="0"/>
              <a:t>Progetto USA il cui disegno è attualmente sotto proposta</a:t>
            </a:r>
            <a:endParaRPr lang="it-IT" sz="195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24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" y="60961"/>
            <a:ext cx="135136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382" y="888357"/>
            <a:ext cx="5943600" cy="5369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Gravitational Wave Spectrum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0EC1A-5EF9-234D-8FDF-0AD2AB6399E4}" type="slidenum">
              <a:rPr lang="en-US" smtClean="0"/>
              <a:t>25</a:t>
            </a:fld>
            <a:endParaRPr lang="en-US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417" y="4590306"/>
            <a:ext cx="1222839" cy="964192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7" name="Picture 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276" y="4051474"/>
            <a:ext cx="1308392" cy="9144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1237" y="4498127"/>
            <a:ext cx="1678120" cy="79910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TextBox 98"/>
          <p:cNvSpPr txBox="1"/>
          <p:nvPr/>
        </p:nvSpPr>
        <p:spPr>
          <a:xfrm>
            <a:off x="3429000" y="3543300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1200" i="1" dirty="0"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200" i="1" kern="0" dirty="0"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28062" y="3543300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1200" i="1" dirty="0"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200" i="1" kern="0" dirty="0"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17136" y="3543300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1200" i="1" dirty="0"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200" i="1" kern="0" dirty="0"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43750" y="3543300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1200" i="1" dirty="0"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200" i="1" kern="0" dirty="0"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03" name="Group 11"/>
          <p:cNvGrpSpPr/>
          <p:nvPr/>
        </p:nvGrpSpPr>
        <p:grpSpPr>
          <a:xfrm>
            <a:off x="1270569" y="1797629"/>
            <a:ext cx="1840675" cy="1288472"/>
            <a:chOff x="288967" y="1253837"/>
            <a:chExt cx="2454233" cy="1717963"/>
          </a:xfrm>
        </p:grpSpPr>
        <p:pic>
          <p:nvPicPr>
            <p:cNvPr id="104" name="Picture 1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455800" y="1348500"/>
              <a:ext cx="132814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2735747" y="1667106"/>
            <a:ext cx="1435792" cy="1076094"/>
            <a:chOff x="2242539" y="1079808"/>
            <a:chExt cx="1914389" cy="1434792"/>
          </a:xfrm>
        </p:grpSpPr>
        <p:pic>
          <p:nvPicPr>
            <p:cNvPr id="107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8" name="TextBox 107"/>
            <p:cNvSpPr txBox="1"/>
            <p:nvPr/>
          </p:nvSpPr>
          <p:spPr>
            <a:xfrm>
              <a:off x="2242539" y="1099949"/>
              <a:ext cx="139439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3329984" y="2213526"/>
            <a:ext cx="1952957" cy="1059349"/>
            <a:chOff x="3034857" y="1808367"/>
            <a:chExt cx="2603943" cy="1412465"/>
          </a:xfrm>
        </p:grpSpPr>
        <p:pic>
          <p:nvPicPr>
            <p:cNvPr id="110" name="Picture 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3034857" y="2878149"/>
              <a:ext cx="2326279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 Binaries</a:t>
              </a: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5509339" y="1644326"/>
            <a:ext cx="1395063" cy="914400"/>
            <a:chOff x="4312116" y="990600"/>
            <a:chExt cx="1860084" cy="1219200"/>
          </a:xfrm>
        </p:grpSpPr>
        <p:pic>
          <p:nvPicPr>
            <p:cNvPr id="113" name="Picture 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4312116" y="1009945"/>
              <a:ext cx="178553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115" name="Group 23"/>
          <p:cNvGrpSpPr/>
          <p:nvPr/>
        </p:nvGrpSpPr>
        <p:grpSpPr>
          <a:xfrm>
            <a:off x="5054012" y="2457737"/>
            <a:ext cx="1483419" cy="929031"/>
            <a:chOff x="5333559" y="2133981"/>
            <a:chExt cx="1977892" cy="1238708"/>
          </a:xfrm>
        </p:grpSpPr>
        <p:pic>
          <p:nvPicPr>
            <p:cNvPr id="116" name="Picture 14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7" name="TextBox 116"/>
            <p:cNvSpPr txBox="1"/>
            <p:nvPr/>
          </p:nvSpPr>
          <p:spPr>
            <a:xfrm>
              <a:off x="5333559" y="3064913"/>
              <a:ext cx="1977892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4106049" y="1416243"/>
            <a:ext cx="1442022" cy="1041494"/>
            <a:chOff x="6014304" y="1049741"/>
            <a:chExt cx="1922696" cy="1388659"/>
          </a:xfrm>
        </p:grpSpPr>
        <p:pic>
          <p:nvPicPr>
            <p:cNvPr id="119" name="Picture 9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014304" y="1855704"/>
              <a:ext cx="1802630" cy="523220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121" name="Group 29"/>
          <p:cNvGrpSpPr/>
          <p:nvPr/>
        </p:nvGrpSpPr>
        <p:grpSpPr>
          <a:xfrm>
            <a:off x="6801469" y="1485900"/>
            <a:ext cx="1077747" cy="1077747"/>
            <a:chOff x="7663502" y="838200"/>
            <a:chExt cx="1436996" cy="1436996"/>
          </a:xfrm>
        </p:grpSpPr>
        <p:pic>
          <p:nvPicPr>
            <p:cNvPr id="122" name="Picture 12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7844215" y="930672"/>
              <a:ext cx="1157155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6640240" y="2445236"/>
            <a:ext cx="928703" cy="922503"/>
            <a:chOff x="7448529" y="2117315"/>
            <a:chExt cx="1238271" cy="1230004"/>
          </a:xfrm>
        </p:grpSpPr>
        <p:pic>
          <p:nvPicPr>
            <p:cNvPr id="125" name="Picture 11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7448529" y="3024154"/>
              <a:ext cx="1187078" cy="307776"/>
            </a:xfrm>
            <a:prstGeom prst="rect">
              <a:avLst/>
            </a:prstGeom>
          </p:spPr>
          <p:txBody>
            <a:bodyPr vert="horz" wrap="none" lIns="68580" tIns="34290" rIns="68580" bIns="34290" rtlCol="0" anchor="ctr">
              <a:sp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05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257300" y="3543300"/>
            <a:ext cx="514350" cy="3429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1200" i="1" dirty="0"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200" i="1" baseline="30000" dirty="0"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200" i="1" kern="0" dirty="0">
                <a:latin typeface="Helvetica" pitchFamily="34" charset="0"/>
                <a:cs typeface="Helvetica" pitchFamily="34" charset="0"/>
              </a:rPr>
              <a:t> Hz</a:t>
            </a:r>
            <a:endParaRPr lang="en-US" sz="1200" i="1" baseline="30000" dirty="0"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28" name="Group 46"/>
          <p:cNvGrpSpPr/>
          <p:nvPr/>
        </p:nvGrpSpPr>
        <p:grpSpPr>
          <a:xfrm>
            <a:off x="2681328" y="3832004"/>
            <a:ext cx="2260754" cy="1826069"/>
            <a:chOff x="2051102" y="3954147"/>
            <a:chExt cx="3014339" cy="2434758"/>
          </a:xfrm>
        </p:grpSpPr>
        <p:pic>
          <p:nvPicPr>
            <p:cNvPr id="129" name="Picture 15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0" name="Picture 1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102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1" name="Rectangle 13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4526898" y="3827450"/>
            <a:ext cx="1866582" cy="1753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200" kern="0" dirty="0">
                <a:solidFill>
                  <a:sysClr val="window" lastClr="FFFFFF"/>
                </a:solidFill>
                <a:latin typeface="Helvetica" pitchFamily="34" charset="0"/>
                <a:cs typeface="Helvetica" pitchFamily="34" charset="0"/>
              </a:rPr>
              <a:t>Space detectors</a:t>
            </a:r>
          </a:p>
        </p:txBody>
      </p:sp>
      <p:grpSp>
        <p:nvGrpSpPr>
          <p:cNvPr id="133" name="Group 51"/>
          <p:cNvGrpSpPr/>
          <p:nvPr/>
        </p:nvGrpSpPr>
        <p:grpSpPr>
          <a:xfrm>
            <a:off x="6120693" y="3827450"/>
            <a:ext cx="1866582" cy="1764559"/>
            <a:chOff x="6636924" y="3960265"/>
            <a:chExt cx="2488776" cy="2352745"/>
          </a:xfrm>
        </p:grpSpPr>
        <p:pic>
          <p:nvPicPr>
            <p:cNvPr id="13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5" name="Picture 21"/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576" y="4245756"/>
              <a:ext cx="1588911" cy="842287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6" name="Rectangle 13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1200" kern="0" dirty="0">
                  <a:solidFill>
                    <a:sysClr val="window" lastClr="FFFFFF"/>
                  </a:solidFill>
                  <a:latin typeface="Helvetica" pitchFamily="34" charset="0"/>
                  <a:cs typeface="Helvetica" pitchFamily="34" charset="0"/>
                </a:rPr>
                <a:t>Ground interferometers</a:t>
              </a:r>
            </a:p>
          </p:txBody>
        </p:sp>
      </p:grpSp>
      <p:grpSp>
        <p:nvGrpSpPr>
          <p:cNvPr id="137" name="Group 53"/>
          <p:cNvGrpSpPr>
            <a:grpSpLocks noChangeAspect="1"/>
          </p:cNvGrpSpPr>
          <p:nvPr/>
        </p:nvGrpSpPr>
        <p:grpSpPr bwMode="auto">
          <a:xfrm>
            <a:off x="971549" y="3456399"/>
            <a:ext cx="7200938" cy="144066"/>
            <a:chOff x="-144" y="2183"/>
            <a:chExt cx="6048" cy="121"/>
          </a:xfrm>
          <a:noFill/>
        </p:grpSpPr>
        <p:sp>
          <p:nvSpPr>
            <p:cNvPr id="138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39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0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1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2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3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4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5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6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7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8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49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0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1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2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3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5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6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7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8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59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0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1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2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3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4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5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6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7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69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0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1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2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3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4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5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6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7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8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79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0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1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2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  <p:sp>
          <p:nvSpPr>
            <p:cNvPr id="183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rgbClr val="0D8BE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rgbClr val="0D8BE6"/>
                </a:solidFill>
              </a:endParaRP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6325580" y="4741660"/>
            <a:ext cx="179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srgbClr val="FF0000"/>
                </a:solidFill>
              </a:rPr>
              <a:t>L</a:t>
            </a:r>
            <a:r>
              <a:rPr lang="en-US" sz="1200" kern="0" dirty="0">
                <a:solidFill>
                  <a:sysClr val="window" lastClr="FFFFFF"/>
                </a:solidFill>
              </a:rPr>
              <a:t>aser </a:t>
            </a:r>
            <a:r>
              <a:rPr lang="en-US" sz="1200" kern="0" dirty="0">
                <a:solidFill>
                  <a:srgbClr val="FF0000"/>
                </a:solidFill>
              </a:rPr>
              <a:t>I</a:t>
            </a:r>
            <a:r>
              <a:rPr lang="en-US" sz="1200" kern="0" dirty="0">
                <a:solidFill>
                  <a:sysClr val="window" lastClr="FFFFFF"/>
                </a:solidFill>
              </a:rPr>
              <a:t>nterferometer</a:t>
            </a:r>
          </a:p>
          <a:p>
            <a:pPr defTabSz="685800">
              <a:defRPr/>
            </a:pPr>
            <a:r>
              <a:rPr lang="en-US" sz="1200" kern="0" dirty="0">
                <a:solidFill>
                  <a:srgbClr val="FF0000"/>
                </a:solidFill>
              </a:rPr>
              <a:t>G</a:t>
            </a:r>
            <a:r>
              <a:rPr lang="en-US" sz="1200" kern="0" dirty="0">
                <a:solidFill>
                  <a:sysClr val="window" lastClr="FFFFFF"/>
                </a:solidFill>
              </a:rPr>
              <a:t>ravitational Wave</a:t>
            </a:r>
          </a:p>
          <a:p>
            <a:pPr defTabSz="685800">
              <a:defRPr/>
            </a:pPr>
            <a:r>
              <a:rPr lang="en-US" sz="1200" kern="0" dirty="0">
                <a:solidFill>
                  <a:srgbClr val="FF0000"/>
                </a:solidFill>
              </a:rPr>
              <a:t>O</a:t>
            </a:r>
            <a:r>
              <a:rPr lang="en-US" sz="1200" kern="0" dirty="0">
                <a:solidFill>
                  <a:sysClr val="window" lastClr="FFFFFF"/>
                </a:solidFill>
              </a:rPr>
              <a:t>bservatory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613" y="3836593"/>
            <a:ext cx="1635842" cy="1662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660" y="4756491"/>
            <a:ext cx="1274162" cy="875044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pic>
        <p:nvPicPr>
          <p:cNvPr id="185" name="Segnaposto contenuto 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238" y="5621293"/>
            <a:ext cx="1584693" cy="100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FINE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088" y="181140"/>
            <a:ext cx="7643132" cy="574516"/>
          </a:xfrm>
        </p:spPr>
        <p:txBody>
          <a:bodyPr>
            <a:normAutofit/>
          </a:bodyPr>
          <a:lstStyle/>
          <a:p>
            <a:r>
              <a:rPr lang="it-IT" dirty="0" smtClean="0"/>
              <a:t>Test della Relatività Generale: forme d’onda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725" y="761581"/>
            <a:ext cx="8898255" cy="445610"/>
          </a:xfrm>
        </p:spPr>
        <p:txBody>
          <a:bodyPr>
            <a:normAutofit/>
          </a:bodyPr>
          <a:lstStyle/>
          <a:p>
            <a:r>
              <a:rPr lang="en-GB" dirty="0" smtClean="0"/>
              <a:t>Test di </a:t>
            </a:r>
            <a:r>
              <a:rPr lang="en-GB" dirty="0" err="1" smtClean="0"/>
              <a:t>consistenza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forme</a:t>
            </a:r>
            <a:r>
              <a:rPr lang="en-GB" dirty="0" smtClean="0"/>
              <a:t> </a:t>
            </a:r>
            <a:r>
              <a:rPr lang="en-GB" dirty="0" err="1" smtClean="0"/>
              <a:t>d’onda</a:t>
            </a:r>
            <a:r>
              <a:rPr lang="en-GB" dirty="0" smtClean="0"/>
              <a:t>: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27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94" y="1206795"/>
            <a:ext cx="7629088" cy="28470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4108788"/>
            <a:ext cx="3503295" cy="266613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27742" y="4934024"/>
            <a:ext cx="29957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B.P. Abbot et al, PRL 116, 221101 (2016)</a:t>
            </a:r>
          </a:p>
          <a:p>
            <a:endParaRPr lang="en-GB" sz="135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595" y="6120589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1462" y="449528"/>
            <a:ext cx="6096953" cy="675863"/>
          </a:xfrm>
        </p:spPr>
        <p:txBody>
          <a:bodyPr/>
          <a:lstStyle/>
          <a:p>
            <a:r>
              <a:rPr lang="it-IT" dirty="0" smtClean="0"/>
              <a:t>1) How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achieved</a:t>
            </a:r>
            <a:r>
              <a:rPr lang="it-IT" dirty="0" smtClean="0"/>
              <a:t> GW </a:t>
            </a:r>
            <a:r>
              <a:rPr lang="it-IT" dirty="0" err="1" smtClean="0"/>
              <a:t>detection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1257" y="1760293"/>
            <a:ext cx="8580665" cy="3263504"/>
          </a:xfrm>
        </p:spPr>
        <p:txBody>
          <a:bodyPr/>
          <a:lstStyle/>
          <a:p>
            <a:r>
              <a:rPr lang="it-IT" dirty="0" smtClean="0"/>
              <a:t>3 </a:t>
            </a:r>
            <a:r>
              <a:rPr lang="it-IT" dirty="0" err="1" smtClean="0"/>
              <a:t>key</a:t>
            </a:r>
            <a:r>
              <a:rPr lang="it-IT" dirty="0" smtClean="0"/>
              <a:t> </a:t>
            </a:r>
            <a:r>
              <a:rPr lang="it-IT" dirty="0" err="1" smtClean="0"/>
              <a:t>ingredients</a:t>
            </a:r>
            <a:endParaRPr lang="it-IT" dirty="0" smtClean="0"/>
          </a:p>
          <a:p>
            <a:endParaRPr lang="it-IT" dirty="0" smtClean="0"/>
          </a:p>
          <a:p>
            <a:pPr lvl="1"/>
            <a:r>
              <a:rPr lang="it-IT" dirty="0" smtClean="0"/>
              <a:t>Prof. A. Einstein</a:t>
            </a:r>
          </a:p>
          <a:p>
            <a:pPr lvl="1"/>
            <a:endParaRPr lang="it-IT" dirty="0" smtClean="0"/>
          </a:p>
          <a:p>
            <a:pPr marL="342900" lvl="1" indent="0">
              <a:buNone/>
            </a:pPr>
            <a:endParaRPr lang="it-IT" dirty="0"/>
          </a:p>
          <a:p>
            <a:pPr lvl="1"/>
            <a:r>
              <a:rPr lang="it-IT" dirty="0" err="1" smtClean="0"/>
              <a:t>Interferometric</a:t>
            </a:r>
            <a:r>
              <a:rPr lang="it-IT" dirty="0" smtClean="0"/>
              <a:t> GW Detector </a:t>
            </a:r>
            <a:r>
              <a:rPr lang="it-IT" dirty="0" err="1" smtClean="0"/>
              <a:t>evolution</a:t>
            </a:r>
            <a:r>
              <a:rPr lang="it-IT" dirty="0" smtClean="0"/>
              <a:t>:</a:t>
            </a:r>
          </a:p>
          <a:p>
            <a:pPr lvl="1"/>
            <a:endParaRPr lang="it-IT" dirty="0" smtClean="0"/>
          </a:p>
          <a:p>
            <a:pPr lvl="1"/>
            <a:r>
              <a:rPr lang="it-IT" dirty="0" err="1" smtClean="0"/>
              <a:t>Modelling</a:t>
            </a:r>
            <a:r>
              <a:rPr lang="it-IT" dirty="0" smtClean="0"/>
              <a:t> and </a:t>
            </a:r>
            <a:r>
              <a:rPr lang="it-IT" dirty="0" err="1" smtClean="0"/>
              <a:t>Simulation</a:t>
            </a:r>
            <a:r>
              <a:rPr lang="it-IT" dirty="0" smtClean="0"/>
              <a:t>, </a:t>
            </a:r>
            <a:r>
              <a:rPr lang="it-IT" dirty="0" err="1" smtClean="0"/>
              <a:t>Numerical</a:t>
            </a:r>
            <a:r>
              <a:rPr lang="it-IT" dirty="0" smtClean="0"/>
              <a:t> </a:t>
            </a:r>
            <a:r>
              <a:rPr lang="it-IT" dirty="0" err="1" smtClean="0"/>
              <a:t>Relativity</a:t>
            </a:r>
            <a:r>
              <a:rPr lang="it-IT" dirty="0" smtClean="0"/>
              <a:t>:</a:t>
            </a:r>
            <a:endParaRPr lang="en-GB" dirty="0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1254761" y="5596892"/>
            <a:ext cx="6517640" cy="3047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121746" y="567840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1910</a:t>
            </a:r>
            <a:endParaRPr lang="en-GB" sz="1350" dirty="0"/>
          </a:p>
        </p:txBody>
      </p:sp>
      <p:cxnSp>
        <p:nvCxnSpPr>
          <p:cNvPr id="10" name="Connettore diritto 9"/>
          <p:cNvCxnSpPr/>
          <p:nvPr/>
        </p:nvCxnSpPr>
        <p:spPr>
          <a:xfrm>
            <a:off x="1894839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2420621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2974334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3500117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4046210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4571993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5125706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5651488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6200122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>
            <a:off x="6725904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7279617" y="5492515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763656" y="3392045"/>
            <a:ext cx="2297549" cy="274320"/>
          </a:xfrm>
          <a:prstGeom prst="rect">
            <a:avLst/>
          </a:prstGeom>
          <a:gradFill flip="none" rotWithShape="1">
            <a:gsLst>
              <a:gs pos="32000">
                <a:srgbClr val="002060"/>
              </a:gs>
              <a:gs pos="47000">
                <a:srgbClr val="FFFF00"/>
              </a:gs>
              <a:gs pos="0">
                <a:srgbClr val="00B0F0"/>
              </a:gs>
              <a:gs pos="87000">
                <a:srgbClr val="FF6600"/>
              </a:gs>
              <a:gs pos="100000">
                <a:srgbClr val="FF0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CasellaDiTesto 22"/>
          <p:cNvSpPr txBox="1"/>
          <p:nvPr/>
        </p:nvSpPr>
        <p:spPr>
          <a:xfrm>
            <a:off x="2221565" y="567586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1930</a:t>
            </a:r>
            <a:endParaRPr lang="en-GB" sz="135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316304" y="567333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1950</a:t>
            </a:r>
            <a:endParaRPr lang="en-GB" sz="135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352611" y="564419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1970</a:t>
            </a:r>
            <a:endParaRPr lang="en-GB" sz="135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5427028" y="5644193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1990</a:t>
            </a:r>
            <a:endParaRPr lang="en-GB" sz="135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547170" y="567333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2010</a:t>
            </a:r>
            <a:endParaRPr lang="en-GB" sz="1350" dirty="0"/>
          </a:p>
        </p:txBody>
      </p:sp>
      <p:cxnSp>
        <p:nvCxnSpPr>
          <p:cNvPr id="28" name="Connettore diritto 27"/>
          <p:cNvCxnSpPr/>
          <p:nvPr/>
        </p:nvCxnSpPr>
        <p:spPr>
          <a:xfrm>
            <a:off x="1348740" y="5489977"/>
            <a:ext cx="0" cy="1373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5628350" y="3975007"/>
            <a:ext cx="1400930" cy="295665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8000">
                <a:srgbClr val="FF0000"/>
              </a:gs>
              <a:gs pos="100000">
                <a:srgbClr val="FF006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Stella a 5 punte 29"/>
          <p:cNvSpPr/>
          <p:nvPr/>
        </p:nvSpPr>
        <p:spPr>
          <a:xfrm>
            <a:off x="1422400" y="2779622"/>
            <a:ext cx="299720" cy="335280"/>
          </a:xfrm>
          <a:prstGeom prst="star5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>
          <a:xfrm rot="16200000">
            <a:off x="7731688" y="1877616"/>
            <a:ext cx="2314575" cy="273844"/>
          </a:xfrm>
        </p:spPr>
        <p:txBody>
          <a:bodyPr/>
          <a:lstStyle/>
          <a:p>
            <a:r>
              <a:rPr lang="en-US" smtClean="0"/>
              <a:t>Michele Punturo</a:t>
            </a:r>
            <a:endParaRPr lang="en-US" dirty="0"/>
          </a:p>
        </p:txBody>
      </p:sp>
      <p:sp>
        <p:nvSpPr>
          <p:cNvPr id="32" name="Segnaposto numero diapositiva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3</a:t>
            </a:fld>
            <a:endParaRPr lang="en-US"/>
          </a:p>
        </p:txBody>
      </p:sp>
      <p:cxnSp>
        <p:nvCxnSpPr>
          <p:cNvPr id="33" name="Connettore diritto 32"/>
          <p:cNvCxnSpPr/>
          <p:nvPr/>
        </p:nvCxnSpPr>
        <p:spPr>
          <a:xfrm>
            <a:off x="1574800" y="5538232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2169160" y="5543513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2669537" y="5540777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>
            <a:off x="3263897" y="5546059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3766813" y="5530615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>
            <a:off x="4361173" y="5535896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4861550" y="5548400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5455910" y="5553681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5928343" y="5533160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6522703" y="5538441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>
            <a:off x="7023080" y="5530625"/>
            <a:ext cx="0" cy="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rentesi graffa chiusa 3"/>
          <p:cNvSpPr/>
          <p:nvPr/>
        </p:nvSpPr>
        <p:spPr>
          <a:xfrm rot="16200000">
            <a:off x="4101701" y="2496892"/>
            <a:ext cx="499581" cy="5460058"/>
          </a:xfrm>
          <a:prstGeom prst="rightBrace">
            <a:avLst>
              <a:gd name="adj1" fmla="val 8333"/>
              <a:gd name="adj2" fmla="val 3540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CasellaDiTesto 5"/>
          <p:cNvSpPr txBox="1"/>
          <p:nvPr/>
        </p:nvSpPr>
        <p:spPr>
          <a:xfrm>
            <a:off x="2974334" y="4566631"/>
            <a:ext cx="15348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 err="1"/>
              <a:t>One</a:t>
            </a:r>
            <a:r>
              <a:rPr lang="it-IT" sz="2100" dirty="0"/>
              <a:t> </a:t>
            </a:r>
            <a:r>
              <a:rPr lang="it-IT" sz="2100" dirty="0" err="1"/>
              <a:t>century</a:t>
            </a:r>
            <a:endParaRPr lang="en-GB" sz="2100" dirty="0"/>
          </a:p>
        </p:txBody>
      </p:sp>
      <p:cxnSp>
        <p:nvCxnSpPr>
          <p:cNvPr id="9" name="Connettore diritto 8"/>
          <p:cNvCxnSpPr/>
          <p:nvPr/>
        </p:nvCxnSpPr>
        <p:spPr>
          <a:xfrm>
            <a:off x="1572260" y="3135085"/>
            <a:ext cx="0" cy="2151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7081521" y="3392045"/>
            <a:ext cx="1670532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44" name="Rettangolo 43"/>
          <p:cNvSpPr/>
          <p:nvPr/>
        </p:nvSpPr>
        <p:spPr>
          <a:xfrm>
            <a:off x="7061205" y="3978782"/>
            <a:ext cx="1657825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45" name="Segnaposto piè di pagina 9"/>
          <p:cNvSpPr txBox="1">
            <a:spLocks/>
          </p:cNvSpPr>
          <p:nvPr/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Michele Punturo</a:t>
            </a:r>
            <a:endParaRPr lang="en-US" dirty="0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GW150914: la prima volta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693" y="1402080"/>
            <a:ext cx="8656320" cy="258741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GW150914 è la prima volta di tante cose:</a:t>
            </a:r>
          </a:p>
          <a:p>
            <a:pPr lvl="1"/>
            <a:r>
              <a:rPr lang="it-IT" sz="2100" dirty="0"/>
              <a:t>1</a:t>
            </a:r>
            <a:r>
              <a:rPr lang="it-IT" sz="2100" baseline="30000" dirty="0"/>
              <a:t>a</a:t>
            </a:r>
            <a:r>
              <a:rPr lang="it-IT" sz="2100" dirty="0"/>
              <a:t> </a:t>
            </a:r>
            <a:r>
              <a:rPr lang="it-IT" sz="2100" dirty="0" err="1" smtClean="0"/>
              <a:t>detection</a:t>
            </a:r>
            <a:r>
              <a:rPr lang="it-IT" sz="2100" dirty="0" smtClean="0"/>
              <a:t> di onde gravitazionali</a:t>
            </a:r>
          </a:p>
          <a:p>
            <a:pPr lvl="1"/>
            <a:r>
              <a:rPr lang="it-IT" sz="2100" dirty="0" smtClean="0"/>
              <a:t>1</a:t>
            </a:r>
            <a:r>
              <a:rPr lang="it-IT" sz="2100" baseline="30000" dirty="0" smtClean="0"/>
              <a:t>a</a:t>
            </a:r>
            <a:r>
              <a:rPr lang="it-IT" sz="2100" dirty="0" smtClean="0"/>
              <a:t> coalescenza di buchi neri mai «sentita» con le onde gravitazionali</a:t>
            </a:r>
          </a:p>
          <a:p>
            <a:pPr lvl="1"/>
            <a:r>
              <a:rPr lang="it-IT" sz="2100" dirty="0"/>
              <a:t>1</a:t>
            </a:r>
            <a:r>
              <a:rPr lang="it-IT" sz="2100" baseline="30000" dirty="0"/>
              <a:t>a</a:t>
            </a:r>
            <a:r>
              <a:rPr lang="it-IT" sz="2100" dirty="0"/>
              <a:t> </a:t>
            </a:r>
            <a:r>
              <a:rPr lang="it-IT" sz="2100" dirty="0" smtClean="0"/>
              <a:t>dimostrazione dell’esistenza dei buchi neri «stellari»</a:t>
            </a:r>
          </a:p>
          <a:p>
            <a:pPr lvl="1"/>
            <a:r>
              <a:rPr lang="it-IT" sz="2100" dirty="0"/>
              <a:t>1</a:t>
            </a:r>
            <a:r>
              <a:rPr lang="it-IT" sz="2100" baseline="30000" dirty="0"/>
              <a:t>a</a:t>
            </a:r>
            <a:r>
              <a:rPr lang="it-IT" sz="2100" dirty="0"/>
              <a:t> </a:t>
            </a:r>
            <a:r>
              <a:rPr lang="it-IT" sz="2100" dirty="0" smtClean="0"/>
              <a:t>misura della velocità delle onde gravitazionali</a:t>
            </a:r>
          </a:p>
          <a:p>
            <a:pPr lvl="1"/>
            <a:r>
              <a:rPr lang="it-IT" sz="2100" dirty="0" smtClean="0"/>
              <a:t>….</a:t>
            </a:r>
            <a:endParaRPr lang="it-IT" sz="2100" dirty="0"/>
          </a:p>
        </p:txBody>
      </p:sp>
      <p:pic>
        <p:nvPicPr>
          <p:cNvPr id="4" name="Black Hole Merger Simulatio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4351" y="3803067"/>
            <a:ext cx="4886733" cy="2748788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331893" y="3803067"/>
            <a:ext cx="1029547" cy="10601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36M</a:t>
            </a:r>
            <a:r>
              <a:rPr lang="it-IT" baseline="-25000" dirty="0" smtClean="0"/>
              <a:t>S</a:t>
            </a:r>
            <a:endParaRPr lang="it-IT" baseline="-25000" dirty="0"/>
          </a:p>
        </p:txBody>
      </p:sp>
      <p:sp>
        <p:nvSpPr>
          <p:cNvPr id="6" name="Ovale 5"/>
          <p:cNvSpPr/>
          <p:nvPr/>
        </p:nvSpPr>
        <p:spPr>
          <a:xfrm>
            <a:off x="331892" y="5026445"/>
            <a:ext cx="860215" cy="873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29M</a:t>
            </a:r>
            <a:r>
              <a:rPr lang="it-IT" baseline="-25000" dirty="0" smtClean="0"/>
              <a:t>S</a:t>
            </a:r>
            <a:endParaRPr lang="it-IT" baseline="-25000" dirty="0"/>
          </a:p>
        </p:txBody>
      </p:sp>
      <p:sp>
        <p:nvSpPr>
          <p:cNvPr id="7" name="Freccia a destra 6"/>
          <p:cNvSpPr/>
          <p:nvPr/>
        </p:nvSpPr>
        <p:spPr>
          <a:xfrm rot="1686785">
            <a:off x="1422400" y="4531360"/>
            <a:ext cx="684107" cy="4199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 rot="20052295">
            <a:off x="1423700" y="5152737"/>
            <a:ext cx="684107" cy="4199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224509" y="4210488"/>
            <a:ext cx="1446638" cy="149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62M</a:t>
            </a:r>
            <a:r>
              <a:rPr lang="it-IT" baseline="-25000" dirty="0" smtClean="0"/>
              <a:t>S</a:t>
            </a:r>
            <a:endParaRPr lang="it-IT" baseline="-25000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Michele Punturo</a:t>
            </a:r>
            <a:endParaRPr lang="en-US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4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2540" y="202568"/>
            <a:ext cx="7312658" cy="982765"/>
          </a:xfrm>
        </p:spPr>
        <p:txBody>
          <a:bodyPr/>
          <a:lstStyle/>
          <a:p>
            <a:r>
              <a:rPr lang="it-IT" dirty="0" smtClean="0"/>
              <a:t>GW150914 e i suoi fratelli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5796" y="1060239"/>
            <a:ext cx="8725323" cy="1215602"/>
          </a:xfrm>
        </p:spPr>
        <p:txBody>
          <a:bodyPr/>
          <a:lstStyle/>
          <a:p>
            <a:r>
              <a:rPr lang="it-IT" dirty="0" smtClean="0"/>
              <a:t>Cosa succede quando apri per la prima volta un nuovo settore della conoscenza?</a:t>
            </a:r>
          </a:p>
          <a:p>
            <a:pPr lvl="1"/>
            <a:r>
              <a:rPr lang="it-IT" dirty="0" smtClean="0"/>
              <a:t>Ti trovi davanti all’inaspettato!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35796" y="2330029"/>
            <a:ext cx="356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Galileo Galilei, Gennaio-Marzo 1610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" y="2710962"/>
            <a:ext cx="1562100" cy="2362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36" y="2699361"/>
            <a:ext cx="1548131" cy="237380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8"/>
          <a:stretch/>
        </p:blipFill>
        <p:spPr>
          <a:xfrm>
            <a:off x="0" y="2683643"/>
            <a:ext cx="3855297" cy="238951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906009" y="2341630"/>
            <a:ext cx="250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LIGO &amp; Virgo, 2015-2017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22" y="2683643"/>
            <a:ext cx="5156450" cy="37162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08171" y="5295900"/>
            <a:ext cx="2847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Essenzialmente non previsti,</a:t>
            </a:r>
          </a:p>
          <a:p>
            <a:r>
              <a:rPr lang="it-IT" dirty="0" smtClean="0"/>
              <a:t>Molte domande: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Come si formano?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Sono primordiali?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5</a:t>
            </a:fld>
            <a:endParaRPr lang="en-US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Gravitazione in campo forte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99060" y="1681163"/>
            <a:ext cx="4399122" cy="823912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Un completamente nuovo regime per l’intensità di campo gravitazionale e curvatura generata nello spazio-tempo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4697731" y="1681163"/>
            <a:ext cx="4349591" cy="823912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Sistemi dinamici, completamente fuori dall’approssimazione di campo debole quasi statico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859" y="2591929"/>
            <a:ext cx="4593291" cy="3290711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1829"/>
          <a:stretch/>
        </p:blipFill>
        <p:spPr>
          <a:xfrm>
            <a:off x="4629150" y="2591929"/>
            <a:ext cx="4514850" cy="329906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8063" y="5969494"/>
            <a:ext cx="305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Yunes</a:t>
            </a:r>
            <a:r>
              <a:rPr lang="fr-FR" dirty="0"/>
              <a:t> N. et al.</a:t>
            </a:r>
          </a:p>
          <a:p>
            <a:r>
              <a:rPr lang="fr-FR" dirty="0"/>
              <a:t>Phys. </a:t>
            </a:r>
            <a:r>
              <a:rPr lang="fr-FR" dirty="0" err="1"/>
              <a:t>Rev</a:t>
            </a:r>
            <a:r>
              <a:rPr lang="fr-FR" dirty="0"/>
              <a:t>. D 94, 084002 (2016)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6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57" y="3159322"/>
            <a:ext cx="7248635" cy="188057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725" y="97674"/>
            <a:ext cx="6863715" cy="558932"/>
          </a:xfrm>
        </p:spPr>
        <p:txBody>
          <a:bodyPr/>
          <a:lstStyle/>
          <a:p>
            <a:r>
              <a:rPr lang="it-IT" dirty="0" smtClean="0"/>
              <a:t>Test di Relatività Generale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725" y="680417"/>
            <a:ext cx="8982755" cy="982821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La principale “occupazione” di un fisico, è il tentativo di falsificare una teoria, specie se bella come la GR</a:t>
            </a:r>
          </a:p>
          <a:p>
            <a:r>
              <a:rPr lang="it-IT" dirty="0" smtClean="0"/>
              <a:t>Introduciamo negli «sviluppi in serie» che danno le forme dei «</a:t>
            </a:r>
            <a:r>
              <a:rPr lang="it-IT" dirty="0" err="1" smtClean="0"/>
              <a:t>templati</a:t>
            </a:r>
            <a:r>
              <a:rPr lang="it-IT" dirty="0" smtClean="0"/>
              <a:t>» dei parametri arbitrari </a:t>
            </a:r>
            <a:r>
              <a:rPr lang="it-IT" dirty="0" err="1" smtClean="0"/>
              <a:t>δp</a:t>
            </a:r>
            <a:r>
              <a:rPr lang="it-IT" baseline="30000" dirty="0" err="1" smtClean="0"/>
              <a:t>i</a:t>
            </a:r>
            <a:r>
              <a:rPr lang="it-IT" dirty="0" smtClean="0"/>
              <a:t> che se diversi da zero testimoniano una violazione della GR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7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85725" y="5100505"/>
            <a:ext cx="3808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B. P. Abbott et al. (LIGO Scientific and Virgo Collaboration)</a:t>
            </a:r>
          </a:p>
          <a:p>
            <a:r>
              <a:rPr lang="en-GB" sz="1350" dirty="0"/>
              <a:t>Phys. Rev. Lett. 118, 221101 – supplement material</a:t>
            </a:r>
            <a:endParaRPr lang="da-DK" sz="1350" dirty="0"/>
          </a:p>
        </p:txBody>
      </p:sp>
      <p:sp>
        <p:nvSpPr>
          <p:cNvPr id="10" name="Parentesi graffa aperta 9"/>
          <p:cNvSpPr/>
          <p:nvPr/>
        </p:nvSpPr>
        <p:spPr>
          <a:xfrm rot="5400000">
            <a:off x="3227755" y="1580480"/>
            <a:ext cx="247636" cy="4066721"/>
          </a:xfrm>
          <a:prstGeom prst="leftBrace">
            <a:avLst>
              <a:gd name="adj1" fmla="val 8333"/>
              <a:gd name="adj2" fmla="val 73756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CasellaDiTesto 10"/>
          <p:cNvSpPr txBox="1"/>
          <p:nvPr/>
        </p:nvSpPr>
        <p:spPr>
          <a:xfrm>
            <a:off x="2090916" y="3075437"/>
            <a:ext cx="698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000000"/>
                </a:solidFill>
              </a:rPr>
              <a:t>Inspiral</a:t>
            </a: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2" name="Parentesi graffa aperta 11"/>
          <p:cNvSpPr/>
          <p:nvPr/>
        </p:nvSpPr>
        <p:spPr>
          <a:xfrm rot="5400000">
            <a:off x="7042935" y="3168620"/>
            <a:ext cx="247636" cy="925703"/>
          </a:xfrm>
          <a:prstGeom prst="leftBrace">
            <a:avLst>
              <a:gd name="adj1" fmla="val 8333"/>
              <a:gd name="adj2" fmla="val 52826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asellaDiTesto 12"/>
          <p:cNvSpPr txBox="1"/>
          <p:nvPr/>
        </p:nvSpPr>
        <p:spPr>
          <a:xfrm>
            <a:off x="6853267" y="3072505"/>
            <a:ext cx="8876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Merger+</a:t>
            </a:r>
          </a:p>
          <a:p>
            <a:r>
              <a:rPr lang="en-US" sz="1350" dirty="0" err="1">
                <a:solidFill>
                  <a:srgbClr val="000000"/>
                </a:solidFill>
              </a:rPr>
              <a:t>Ringdown</a:t>
            </a: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4" name="Parentesi graffa aperta 13"/>
          <p:cNvSpPr/>
          <p:nvPr/>
        </p:nvSpPr>
        <p:spPr>
          <a:xfrm rot="5400000">
            <a:off x="6095950" y="3311047"/>
            <a:ext cx="247636" cy="602177"/>
          </a:xfrm>
          <a:prstGeom prst="leftBrace">
            <a:avLst>
              <a:gd name="adj1" fmla="val 20374"/>
              <a:gd name="adj2" fmla="val 52826"/>
            </a:avLst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CasellaDiTesto 14"/>
          <p:cNvSpPr txBox="1"/>
          <p:nvPr/>
        </p:nvSpPr>
        <p:spPr>
          <a:xfrm>
            <a:off x="5763077" y="3153636"/>
            <a:ext cx="11010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Intermediate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877" y="2823740"/>
            <a:ext cx="4191248" cy="314181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91" y="1857081"/>
            <a:ext cx="4584768" cy="75893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827829" y="3202251"/>
            <a:ext cx="28103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857CC"/>
                </a:solidFill>
              </a:rPr>
              <a:t>J0737-3039 first double pulsar (2003)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53" y="6160823"/>
            <a:ext cx="964747" cy="60541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6111906"/>
            <a:ext cx="878087" cy="654334"/>
          </a:xfrm>
          <a:prstGeom prst="rect">
            <a:avLst/>
          </a:prstGeom>
        </p:spPr>
      </p:pic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937723"/>
              </p:ext>
            </p:extLst>
          </p:nvPr>
        </p:nvGraphicFramePr>
        <p:xfrm>
          <a:off x="5487988" y="2071688"/>
          <a:ext cx="19685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zione" r:id="rId8" imgW="1079280" imgH="241200" progId="Equation.3">
                  <p:embed/>
                </p:oleObj>
              </mc:Choice>
              <mc:Fallback>
                <p:oleObj name="Equazione" r:id="rId8" imgW="10792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7988" y="2071688"/>
                        <a:ext cx="1968500" cy="4397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74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25" y="277834"/>
            <a:ext cx="5915025" cy="71199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gravitone (?) ha massa non nulla?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2072" y="1076572"/>
            <a:ext cx="8891928" cy="64208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Se il gravitone esiste e ha massa non nulla, le GW si propagano più lentamente  e dispersivamente (termini di fase nei </a:t>
            </a:r>
            <a:r>
              <a:rPr lang="it-IT" dirty="0" err="1" smtClean="0"/>
              <a:t>templati</a:t>
            </a:r>
            <a:r>
              <a:rPr lang="it-IT" dirty="0" smtClean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402073"/>
            <a:ext cx="3086100" cy="365125"/>
          </a:xfrm>
        </p:spPr>
        <p:txBody>
          <a:bodyPr/>
          <a:lstStyle/>
          <a:p>
            <a:r>
              <a:rPr lang="it-IT" dirty="0" smtClean="0"/>
              <a:t>Michele Punturo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it-IT" smtClean="0"/>
              <a:t>8</a:t>
            </a:fld>
            <a:endParaRPr lang="it-IT" dirty="0"/>
          </a:p>
        </p:txBody>
      </p:sp>
      <p:pic>
        <p:nvPicPr>
          <p:cNvPr id="14" name="dispersion wave packe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2" y="1744296"/>
            <a:ext cx="2527300" cy="19939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350" y="3720571"/>
            <a:ext cx="5589923" cy="2800071"/>
          </a:xfrm>
          <a:prstGeom prst="rect">
            <a:avLst/>
          </a:prstGeom>
        </p:spPr>
      </p:pic>
      <p:sp>
        <p:nvSpPr>
          <p:cNvPr id="20" name="Segnaposto contenuto 2"/>
          <p:cNvSpPr txBox="1">
            <a:spLocks/>
          </p:cNvSpPr>
          <p:nvPr/>
        </p:nvSpPr>
        <p:spPr>
          <a:xfrm>
            <a:off x="3028950" y="1789196"/>
            <a:ext cx="5802630" cy="190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Relazione di dispersione</a:t>
            </a:r>
            <a:r>
              <a:rPr lang="it-IT" dirty="0" smtClean="0"/>
              <a:t>:</a:t>
            </a:r>
          </a:p>
          <a:p>
            <a:r>
              <a:rPr lang="it-IT" dirty="0" smtClean="0"/>
              <a:t> </a:t>
            </a:r>
            <a:endParaRPr lang="it-IT" dirty="0" smtClean="0"/>
          </a:p>
          <a:p>
            <a:r>
              <a:rPr lang="it-IT" dirty="0" smtClean="0"/>
              <a:t>Grazie a GW170104, misurato a quasi 3 Miliardi di anni luce, è possibile mettere un limite stringente: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45602" y="4288518"/>
            <a:ext cx="3128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Misura cruciale anche per i limiti che impone ad una possibile teoria della gravitazione con potenziale alla </a:t>
            </a:r>
            <a:r>
              <a:rPr lang="it-IT" dirty="0" err="1" smtClean="0"/>
              <a:t>Yukawa</a:t>
            </a:r>
            <a:r>
              <a:rPr lang="it-IT" dirty="0" smtClean="0"/>
              <a:t> (ordini di grandezza più </a:t>
            </a:r>
            <a:r>
              <a:rPr lang="it-IT" dirty="0" err="1" smtClean="0"/>
              <a:t>strigenti</a:t>
            </a:r>
            <a:r>
              <a:rPr lang="it-IT" dirty="0" smtClean="0"/>
              <a:t> rispetto alle misure di </a:t>
            </a:r>
            <a:r>
              <a:rPr lang="it-IT" dirty="0" err="1" smtClean="0"/>
              <a:t>Lunar</a:t>
            </a:r>
            <a:r>
              <a:rPr lang="it-IT" dirty="0" smtClean="0"/>
              <a:t> Laser </a:t>
            </a:r>
            <a:r>
              <a:rPr lang="it-IT" dirty="0" err="1" smtClean="0"/>
              <a:t>Ranging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28726"/>
              </p:ext>
            </p:extLst>
          </p:nvPr>
        </p:nvGraphicFramePr>
        <p:xfrm>
          <a:off x="6201311" y="1744296"/>
          <a:ext cx="20161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zione" r:id="rId8" imgW="1104840" imgH="253800" progId="Equation.3">
                  <p:embed/>
                </p:oleObj>
              </mc:Choice>
              <mc:Fallback>
                <p:oleObj name="Equazione" r:id="rId8" imgW="1104840" imgH="253800" progId="Equation.3">
                  <p:embed/>
                  <p:pic>
                    <p:nvPicPr>
                      <p:cNvPr id="20" name="Oggetto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1311" y="1744296"/>
                        <a:ext cx="2016125" cy="461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gget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632210"/>
              </p:ext>
            </p:extLst>
          </p:nvPr>
        </p:nvGraphicFramePr>
        <p:xfrm>
          <a:off x="3273792" y="2113190"/>
          <a:ext cx="1506538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zione" r:id="rId10" imgW="825480" imgH="241200" progId="Equation.3">
                  <p:embed/>
                </p:oleObj>
              </mc:Choice>
              <mc:Fallback>
                <p:oleObj name="Equazione" r:id="rId10" imgW="825480" imgH="241200" progId="Equation.3">
                  <p:embed/>
                  <p:pic>
                    <p:nvPicPr>
                      <p:cNvPr id="19" name="Oggetto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73792" y="2113190"/>
                        <a:ext cx="1506538" cy="439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782177"/>
              </p:ext>
            </p:extLst>
          </p:nvPr>
        </p:nvGraphicFramePr>
        <p:xfrm>
          <a:off x="3406350" y="3240335"/>
          <a:ext cx="49371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zione" r:id="rId12" imgW="2705040" imgH="253800" progId="Equation.3">
                  <p:embed/>
                </p:oleObj>
              </mc:Choice>
              <mc:Fallback>
                <p:oleObj name="Equazione" r:id="rId12" imgW="2705040" imgH="253800" progId="Equation.3">
                  <p:embed/>
                  <p:pic>
                    <p:nvPicPr>
                      <p:cNvPr id="22" name="Oggetto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06350" y="3240335"/>
                        <a:ext cx="4937125" cy="463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1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GW170814: Virgo detector!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266" y="1461101"/>
            <a:ext cx="8546242" cy="726045"/>
          </a:xfrm>
        </p:spPr>
        <p:txBody>
          <a:bodyPr/>
          <a:lstStyle/>
          <a:p>
            <a:r>
              <a:rPr lang="it-IT" dirty="0" smtClean="0"/>
              <a:t>Grazie alla presenza di Virgo è possibile localizzare la sorgente di GW:</a:t>
            </a:r>
          </a:p>
          <a:p>
            <a:pPr lvl="1"/>
            <a:r>
              <a:rPr lang="it-IT" dirty="0" smtClean="0"/>
              <a:t>Nascita dell’Astronomia con le onde gravitazionali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760113" y="2708286"/>
            <a:ext cx="6273201" cy="3501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7199" t="21753" r="6857" b="18972"/>
          <a:stretch/>
        </p:blipFill>
        <p:spPr>
          <a:xfrm>
            <a:off x="2827141" y="2868381"/>
            <a:ext cx="6150710" cy="31816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6852" t="20092" r="8148" b="18303"/>
          <a:stretch/>
        </p:blipFill>
        <p:spPr>
          <a:xfrm>
            <a:off x="2880893" y="2786664"/>
            <a:ext cx="6003615" cy="326340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53585" y="5286831"/>
            <a:ext cx="24994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Senza Virgo: 1160 deg</a:t>
            </a:r>
            <a:r>
              <a:rPr lang="it-IT" baseline="30000" dirty="0" smtClean="0">
                <a:solidFill>
                  <a:srgbClr val="00B0F0"/>
                </a:solidFill>
              </a:rPr>
              <a:t>2</a:t>
            </a:r>
          </a:p>
          <a:p>
            <a:r>
              <a:rPr lang="it-IT" dirty="0" smtClean="0">
                <a:solidFill>
                  <a:srgbClr val="FFC000"/>
                </a:solidFill>
              </a:rPr>
              <a:t>Con Virgo: 100 deg</a:t>
            </a:r>
            <a:r>
              <a:rPr lang="it-IT" baseline="30000" dirty="0" smtClean="0">
                <a:solidFill>
                  <a:srgbClr val="FFC000"/>
                </a:solidFill>
              </a:rPr>
              <a:t>2</a:t>
            </a:r>
          </a:p>
          <a:p>
            <a:r>
              <a:rPr lang="it-IT" dirty="0" smtClean="0">
                <a:solidFill>
                  <a:srgbClr val="00B050"/>
                </a:solidFill>
              </a:rPr>
              <a:t>Con Virgo finale: 60 deg</a:t>
            </a:r>
            <a:r>
              <a:rPr lang="it-IT" baseline="30000" dirty="0" smtClean="0">
                <a:solidFill>
                  <a:srgbClr val="00B050"/>
                </a:solidFill>
              </a:rPr>
              <a:t>2</a:t>
            </a:r>
            <a:endParaRPr lang="it-IT" baseline="30000" dirty="0">
              <a:solidFill>
                <a:srgbClr val="00B05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4589" y="3713205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Come funziona?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Michele Punturo</a:t>
            </a:r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3E7C-033A-4BE6-9241-F8E4AC8D5A09}" type="slidenum">
              <a:rPr lang="en-US" smtClean="0"/>
              <a:t>9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99" y="149671"/>
            <a:ext cx="964747" cy="60541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3" y="71543"/>
            <a:ext cx="878087" cy="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1B1B4C9C-1863-4D7E-BB74-D0270F98DDD9}" vid="{3611EBEE-7FA5-409C-A228-62EC016FC1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AzzurroArcoNuovo</Template>
  <TotalTime>991</TotalTime>
  <Words>1391</Words>
  <Application>Microsoft Office PowerPoint</Application>
  <PresentationFormat>Presentazione su schermo (4:3)</PresentationFormat>
  <Paragraphs>244</Paragraphs>
  <Slides>27</Slides>
  <Notes>5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Helvetica</vt:lpstr>
      <vt:lpstr>Symbol</vt:lpstr>
      <vt:lpstr>Calibri Light</vt:lpstr>
      <vt:lpstr>Arial</vt:lpstr>
      <vt:lpstr>Calibri</vt:lpstr>
      <vt:lpstr>Tema di Office</vt:lpstr>
      <vt:lpstr>Equazione</vt:lpstr>
      <vt:lpstr>Equation</vt:lpstr>
      <vt:lpstr>Microsoft Equation 3.0</vt:lpstr>
      <vt:lpstr>Risultati delle rivelazioni e le prospettive future</vt:lpstr>
      <vt:lpstr>Milestones</vt:lpstr>
      <vt:lpstr>1) How we achieved GW detection</vt:lpstr>
      <vt:lpstr>GW150914: la prima volta</vt:lpstr>
      <vt:lpstr>GW150914 e i suoi fratelli</vt:lpstr>
      <vt:lpstr>Gravitazione in campo forte</vt:lpstr>
      <vt:lpstr>Test di Relatività Generale</vt:lpstr>
      <vt:lpstr>Il gravitone (?) ha massa non nulla?</vt:lpstr>
      <vt:lpstr>GW170814: Virgo detector!</vt:lpstr>
      <vt:lpstr>GW detectors: ascoltando l’universo</vt:lpstr>
      <vt:lpstr>GW170814: la sequenza temporale</vt:lpstr>
      <vt:lpstr>GW170814: Polarizzazioni</vt:lpstr>
      <vt:lpstr>Ma perché mettere alla prova GR?</vt:lpstr>
      <vt:lpstr>Il lato oscuro dell’universo</vt:lpstr>
      <vt:lpstr>GW170817: Coalescenza di stelle a Neutroni</vt:lpstr>
      <vt:lpstr>Risultati dei telescopi</vt:lpstr>
      <vt:lpstr>Implicazioni di cosmologia</vt:lpstr>
      <vt:lpstr>Misura indipendente di H0</vt:lpstr>
      <vt:lpstr>Fundamental Physics with Neutron Stars</vt:lpstr>
      <vt:lpstr>Fisica nucleare con le onde gravitazionali</vt:lpstr>
      <vt:lpstr>Equazione di stato: primo punto</vt:lpstr>
      <vt:lpstr>Misura velocità delle GW</vt:lpstr>
      <vt:lpstr>Ok, tutto fatto?</vt:lpstr>
      <vt:lpstr>Il futuro è ricco di promesse</vt:lpstr>
      <vt:lpstr>The Gravitational Wave Spectrum</vt:lpstr>
      <vt:lpstr>FINE</vt:lpstr>
      <vt:lpstr>Test della Relatività Generale: forme d’onda</vt:lpstr>
    </vt:vector>
  </TitlesOfParts>
  <Company>INFN Sezione di Perugia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Punturo</dc:creator>
  <cp:lastModifiedBy>Michele Punturo</cp:lastModifiedBy>
  <cp:revision>56</cp:revision>
  <dcterms:created xsi:type="dcterms:W3CDTF">2017-10-18T10:41:08Z</dcterms:created>
  <dcterms:modified xsi:type="dcterms:W3CDTF">2017-10-24T07:28:40Z</dcterms:modified>
</cp:coreProperties>
</file>